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6"/>
  </p:notesMasterIdLst>
  <p:handoutMasterIdLst>
    <p:handoutMasterId r:id="rId27"/>
  </p:handoutMasterIdLst>
  <p:sldIdLst>
    <p:sldId id="411" r:id="rId5"/>
    <p:sldId id="412" r:id="rId6"/>
    <p:sldId id="418" r:id="rId7"/>
    <p:sldId id="417" r:id="rId8"/>
    <p:sldId id="383" r:id="rId9"/>
    <p:sldId id="413" r:id="rId10"/>
    <p:sldId id="414" r:id="rId11"/>
    <p:sldId id="427" r:id="rId12"/>
    <p:sldId id="420" r:id="rId13"/>
    <p:sldId id="421" r:id="rId14"/>
    <p:sldId id="425" r:id="rId15"/>
    <p:sldId id="422" r:id="rId16"/>
    <p:sldId id="426" r:id="rId17"/>
    <p:sldId id="423" r:id="rId18"/>
    <p:sldId id="428" r:id="rId19"/>
    <p:sldId id="429" r:id="rId20"/>
    <p:sldId id="424" r:id="rId21"/>
    <p:sldId id="431" r:id="rId22"/>
    <p:sldId id="415" r:id="rId23"/>
    <p:sldId id="416" r:id="rId24"/>
    <p:sldId id="4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DD0AE-E718-4FCA-AE0C-9C3782C32196}" v="7" dt="2025-07-01T16:26:47.277"/>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405" autoAdjust="0"/>
  </p:normalViewPr>
  <p:slideViewPr>
    <p:cSldViewPr snapToGrid="0">
      <p:cViewPr varScale="1">
        <p:scale>
          <a:sx n="104" d="100"/>
          <a:sy n="104" d="100"/>
        </p:scale>
        <p:origin x="87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3" d="100"/>
          <a:sy n="83" d="100"/>
        </p:scale>
        <p:origin x="393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zuela, Nichole M" userId="6e5d1318-5f52-44c7-bcfa-289c112eb8b8" providerId="ADAL" clId="{304DD0AE-E718-4FCA-AE0C-9C3782C32196}"/>
    <pc:docChg chg="undo custSel modSld modNotesMaster modHandout">
      <pc:chgData name="Valenzuela, Nichole M" userId="6e5d1318-5f52-44c7-bcfa-289c112eb8b8" providerId="ADAL" clId="{304DD0AE-E718-4FCA-AE0C-9C3782C32196}" dt="2025-07-01T16:28:10.700" v="2584" actId="255"/>
      <pc:docMkLst>
        <pc:docMk/>
      </pc:docMkLst>
      <pc:sldChg chg="modNotesTx">
        <pc:chgData name="Valenzuela, Nichole M" userId="6e5d1318-5f52-44c7-bcfa-289c112eb8b8" providerId="ADAL" clId="{304DD0AE-E718-4FCA-AE0C-9C3782C32196}" dt="2025-06-27T18:46:28.372" v="81" actId="20577"/>
        <pc:sldMkLst>
          <pc:docMk/>
          <pc:sldMk cId="3346685798" sldId="383"/>
        </pc:sldMkLst>
      </pc:sldChg>
      <pc:sldChg chg="modNotesTx">
        <pc:chgData name="Valenzuela, Nichole M" userId="6e5d1318-5f52-44c7-bcfa-289c112eb8b8" providerId="ADAL" clId="{304DD0AE-E718-4FCA-AE0C-9C3782C32196}" dt="2025-07-01T16:28:10.700" v="2584" actId="255"/>
        <pc:sldMkLst>
          <pc:docMk/>
          <pc:sldMk cId="233598786" sldId="411"/>
        </pc:sldMkLst>
      </pc:sldChg>
      <pc:sldChg chg="modNotesTx">
        <pc:chgData name="Valenzuela, Nichole M" userId="6e5d1318-5f52-44c7-bcfa-289c112eb8b8" providerId="ADAL" clId="{304DD0AE-E718-4FCA-AE0C-9C3782C32196}" dt="2025-06-27T19:33:15.069" v="626" actId="20577"/>
        <pc:sldMkLst>
          <pc:docMk/>
          <pc:sldMk cId="3925766941" sldId="412"/>
        </pc:sldMkLst>
      </pc:sldChg>
      <pc:sldChg chg="modNotesTx">
        <pc:chgData name="Valenzuela, Nichole M" userId="6e5d1318-5f52-44c7-bcfa-289c112eb8b8" providerId="ADAL" clId="{304DD0AE-E718-4FCA-AE0C-9C3782C32196}" dt="2025-07-01T13:57:01.972" v="987" actId="20577"/>
        <pc:sldMkLst>
          <pc:docMk/>
          <pc:sldMk cId="4193775233" sldId="413"/>
        </pc:sldMkLst>
      </pc:sldChg>
      <pc:sldChg chg="modNotesTx">
        <pc:chgData name="Valenzuela, Nichole M" userId="6e5d1318-5f52-44c7-bcfa-289c112eb8b8" providerId="ADAL" clId="{304DD0AE-E718-4FCA-AE0C-9C3782C32196}" dt="2025-06-27T19:01:14.629" v="539" actId="20577"/>
        <pc:sldMkLst>
          <pc:docMk/>
          <pc:sldMk cId="110887522" sldId="415"/>
        </pc:sldMkLst>
      </pc:sldChg>
      <pc:sldChg chg="modNotesTx">
        <pc:chgData name="Valenzuela, Nichole M" userId="6e5d1318-5f52-44c7-bcfa-289c112eb8b8" providerId="ADAL" clId="{304DD0AE-E718-4FCA-AE0C-9C3782C32196}" dt="2025-07-01T15:52:30.565" v="1681" actId="20577"/>
        <pc:sldMkLst>
          <pc:docMk/>
          <pc:sldMk cId="319952182" sldId="416"/>
        </pc:sldMkLst>
      </pc:sldChg>
      <pc:sldChg chg="modNotesTx">
        <pc:chgData name="Valenzuela, Nichole M" userId="6e5d1318-5f52-44c7-bcfa-289c112eb8b8" providerId="ADAL" clId="{304DD0AE-E718-4FCA-AE0C-9C3782C32196}" dt="2025-07-01T13:53:07.126" v="889" actId="20577"/>
        <pc:sldMkLst>
          <pc:docMk/>
          <pc:sldMk cId="4169185116" sldId="417"/>
        </pc:sldMkLst>
      </pc:sldChg>
      <pc:sldChg chg="modNotesTx">
        <pc:chgData name="Valenzuela, Nichole M" userId="6e5d1318-5f52-44c7-bcfa-289c112eb8b8" providerId="ADAL" clId="{304DD0AE-E718-4FCA-AE0C-9C3782C32196}" dt="2025-06-27T20:08:42.343" v="848" actId="20577"/>
        <pc:sldMkLst>
          <pc:docMk/>
          <pc:sldMk cId="3597064014" sldId="418"/>
        </pc:sldMkLst>
      </pc:sldChg>
      <pc:sldChg chg="addSp modSp mod modNotesTx">
        <pc:chgData name="Valenzuela, Nichole M" userId="6e5d1318-5f52-44c7-bcfa-289c112eb8b8" providerId="ADAL" clId="{304DD0AE-E718-4FCA-AE0C-9C3782C32196}" dt="2025-07-01T15:48:11.128" v="1522" actId="20577"/>
        <pc:sldMkLst>
          <pc:docMk/>
          <pc:sldMk cId="2872882554" sldId="423"/>
        </pc:sldMkLst>
        <pc:picChg chg="add mod">
          <ac:chgData name="Valenzuela, Nichole M" userId="6e5d1318-5f52-44c7-bcfa-289c112eb8b8" providerId="ADAL" clId="{304DD0AE-E718-4FCA-AE0C-9C3782C32196}" dt="2025-07-01T14:32:38.526" v="994" actId="14100"/>
          <ac:picMkLst>
            <pc:docMk/>
            <pc:sldMk cId="2872882554" sldId="423"/>
            <ac:picMk id="3" creationId="{C223741E-BF8A-5714-2EBB-175A9262AEAA}"/>
          </ac:picMkLst>
        </pc:picChg>
        <pc:picChg chg="mod">
          <ac:chgData name="Valenzuela, Nichole M" userId="6e5d1318-5f52-44c7-bcfa-289c112eb8b8" providerId="ADAL" clId="{304DD0AE-E718-4FCA-AE0C-9C3782C32196}" dt="2025-07-01T14:47:00.839" v="998"/>
          <ac:picMkLst>
            <pc:docMk/>
            <pc:sldMk cId="2872882554" sldId="423"/>
            <ac:picMk id="4" creationId="{85DAA8E4-43F9-AA88-D29F-F3D34C3883EE}"/>
          </ac:picMkLst>
        </pc:picChg>
      </pc:sldChg>
      <pc:sldChg chg="modNotesTx">
        <pc:chgData name="Valenzuela, Nichole M" userId="6e5d1318-5f52-44c7-bcfa-289c112eb8b8" providerId="ADAL" clId="{304DD0AE-E718-4FCA-AE0C-9C3782C32196}" dt="2025-07-01T15:51:40.938" v="1666" actId="20577"/>
        <pc:sldMkLst>
          <pc:docMk/>
          <pc:sldMk cId="3303379145" sldId="424"/>
        </pc:sldMkLst>
      </pc:sldChg>
      <pc:sldChg chg="modNotesTx">
        <pc:chgData name="Valenzuela, Nichole M" userId="6e5d1318-5f52-44c7-bcfa-289c112eb8b8" providerId="ADAL" clId="{304DD0AE-E718-4FCA-AE0C-9C3782C32196}" dt="2025-06-27T18:52:26.784" v="268" actId="20577"/>
        <pc:sldMkLst>
          <pc:docMk/>
          <pc:sldMk cId="2127231191" sldId="425"/>
        </pc:sldMkLst>
      </pc:sldChg>
      <pc:sldChg chg="modNotesTx">
        <pc:chgData name="Valenzuela, Nichole M" userId="6e5d1318-5f52-44c7-bcfa-289c112eb8b8" providerId="ADAL" clId="{304DD0AE-E718-4FCA-AE0C-9C3782C32196}" dt="2025-07-01T15:43:44.722" v="1033" actId="20577"/>
        <pc:sldMkLst>
          <pc:docMk/>
          <pc:sldMk cId="639250059" sldId="426"/>
        </pc:sldMkLst>
      </pc:sldChg>
      <pc:sldChg chg="modNotesTx">
        <pc:chgData name="Valenzuela, Nichole M" userId="6e5d1318-5f52-44c7-bcfa-289c112eb8b8" providerId="ADAL" clId="{304DD0AE-E718-4FCA-AE0C-9C3782C32196}" dt="2025-07-01T15:50:14.324" v="1529" actId="33524"/>
        <pc:sldMkLst>
          <pc:docMk/>
          <pc:sldMk cId="1678182694" sldId="429"/>
        </pc:sldMkLst>
      </pc:sldChg>
      <pc:sldChg chg="modNotesTx">
        <pc:chgData name="Valenzuela, Nichole M" userId="6e5d1318-5f52-44c7-bcfa-289c112eb8b8" providerId="ADAL" clId="{304DD0AE-E718-4FCA-AE0C-9C3782C32196}" dt="2025-07-01T15:52:01.702" v="1674" actId="20577"/>
        <pc:sldMkLst>
          <pc:docMk/>
          <pc:sldMk cId="2563639240" sldId="43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7EAF5-4671-418A-81C2-1AD3FFDD59DB}"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3037238E-38B3-4F07-8472-59901A400A56}">
      <dgm:prSet/>
      <dgm:spPr/>
      <dgm:t>
        <a:bodyPr/>
        <a:lstStyle/>
        <a:p>
          <a:r>
            <a:rPr lang="en-US" dirty="0"/>
            <a:t>Enhances public health outcomes and equips students for effective practice by integrating diverse perspectives and skills. SPHL-6000 equips public health students with the skills and knowledge to effectively collaborate with professionals from other sectors to improve population health outcomes</a:t>
          </a:r>
        </a:p>
      </dgm:t>
    </dgm:pt>
    <dgm:pt modelId="{5145BAD9-1B6E-4772-BA76-D75B09E86E04}" type="parTrans" cxnId="{4FFB2795-418E-4442-8545-9893909F2CAD}">
      <dgm:prSet/>
      <dgm:spPr/>
      <dgm:t>
        <a:bodyPr/>
        <a:lstStyle/>
        <a:p>
          <a:endParaRPr lang="en-US"/>
        </a:p>
      </dgm:t>
    </dgm:pt>
    <dgm:pt modelId="{1EF8E74B-DDFA-42B8-B5D8-7C3CA4BDBFA2}" type="sibTrans" cxnId="{4FFB2795-418E-4442-8545-9893909F2CAD}">
      <dgm:prSet/>
      <dgm:spPr/>
      <dgm:t>
        <a:bodyPr/>
        <a:lstStyle/>
        <a:p>
          <a:endParaRPr lang="en-US"/>
        </a:p>
      </dgm:t>
    </dgm:pt>
    <dgm:pt modelId="{3C63090F-E3C5-49D0-A2C6-2BD8BACA402C}">
      <dgm:prSet/>
      <dgm:spPr/>
      <dgm:t>
        <a:bodyPr/>
        <a:lstStyle/>
        <a:p>
          <a:r>
            <a:rPr lang="en-US" b="0" i="0" dirty="0"/>
            <a:t>Students combine perspectives and knowledge of external sectors with their public health training to complete tasks to solve problems. </a:t>
          </a:r>
          <a:endParaRPr lang="en-US" dirty="0"/>
        </a:p>
      </dgm:t>
    </dgm:pt>
    <dgm:pt modelId="{219C9F88-AF18-4264-967E-2D6CA43E803B}" type="parTrans" cxnId="{B634EC44-91B5-49B3-8F38-900EBBC037F3}">
      <dgm:prSet/>
      <dgm:spPr/>
      <dgm:t>
        <a:bodyPr/>
        <a:lstStyle/>
        <a:p>
          <a:endParaRPr lang="en-US"/>
        </a:p>
      </dgm:t>
    </dgm:pt>
    <dgm:pt modelId="{F61C10F0-AF6E-4FA6-96B0-8577683B7B1A}" type="sibTrans" cxnId="{B634EC44-91B5-49B3-8F38-900EBBC037F3}">
      <dgm:prSet/>
      <dgm:spPr/>
      <dgm:t>
        <a:bodyPr/>
        <a:lstStyle/>
        <a:p>
          <a:endParaRPr lang="en-US"/>
        </a:p>
      </dgm:t>
    </dgm:pt>
    <dgm:pt modelId="{7086024C-19EF-4B7F-83CB-52FC739A4ED6}" type="pres">
      <dgm:prSet presAssocID="{2697EAF5-4671-418A-81C2-1AD3FFDD59DB}" presName="outerComposite" presStyleCnt="0">
        <dgm:presLayoutVars>
          <dgm:chMax val="5"/>
          <dgm:dir/>
          <dgm:resizeHandles val="exact"/>
        </dgm:presLayoutVars>
      </dgm:prSet>
      <dgm:spPr/>
    </dgm:pt>
    <dgm:pt modelId="{37600D4A-64C6-46F4-8CA1-6F102660C457}" type="pres">
      <dgm:prSet presAssocID="{2697EAF5-4671-418A-81C2-1AD3FFDD59DB}" presName="dummyMaxCanvas" presStyleCnt="0">
        <dgm:presLayoutVars/>
      </dgm:prSet>
      <dgm:spPr/>
    </dgm:pt>
    <dgm:pt modelId="{B251530F-504B-4D03-B225-8DD909229283}" type="pres">
      <dgm:prSet presAssocID="{2697EAF5-4671-418A-81C2-1AD3FFDD59DB}" presName="TwoNodes_1" presStyleLbl="node1" presStyleIdx="0" presStyleCnt="2">
        <dgm:presLayoutVars>
          <dgm:bulletEnabled val="1"/>
        </dgm:presLayoutVars>
      </dgm:prSet>
      <dgm:spPr/>
    </dgm:pt>
    <dgm:pt modelId="{8413E95C-FFCC-4A71-8CAA-D6F0830287ED}" type="pres">
      <dgm:prSet presAssocID="{2697EAF5-4671-418A-81C2-1AD3FFDD59DB}" presName="TwoNodes_2" presStyleLbl="node1" presStyleIdx="1" presStyleCnt="2">
        <dgm:presLayoutVars>
          <dgm:bulletEnabled val="1"/>
        </dgm:presLayoutVars>
      </dgm:prSet>
      <dgm:spPr/>
    </dgm:pt>
    <dgm:pt modelId="{5E8F09CD-BF44-410E-812F-4B0EC88C6F79}" type="pres">
      <dgm:prSet presAssocID="{2697EAF5-4671-418A-81C2-1AD3FFDD59DB}" presName="TwoConn_1-2" presStyleLbl="fgAccFollowNode1" presStyleIdx="0" presStyleCnt="1">
        <dgm:presLayoutVars>
          <dgm:bulletEnabled val="1"/>
        </dgm:presLayoutVars>
      </dgm:prSet>
      <dgm:spPr/>
    </dgm:pt>
    <dgm:pt modelId="{F29A57D3-A28D-46CE-BCB9-C7C281977FE4}" type="pres">
      <dgm:prSet presAssocID="{2697EAF5-4671-418A-81C2-1AD3FFDD59DB}" presName="TwoNodes_1_text" presStyleLbl="node1" presStyleIdx="1" presStyleCnt="2">
        <dgm:presLayoutVars>
          <dgm:bulletEnabled val="1"/>
        </dgm:presLayoutVars>
      </dgm:prSet>
      <dgm:spPr/>
    </dgm:pt>
    <dgm:pt modelId="{F770E350-D5B1-4046-99DC-ABDD62DF508A}" type="pres">
      <dgm:prSet presAssocID="{2697EAF5-4671-418A-81C2-1AD3FFDD59DB}" presName="TwoNodes_2_text" presStyleLbl="node1" presStyleIdx="1" presStyleCnt="2">
        <dgm:presLayoutVars>
          <dgm:bulletEnabled val="1"/>
        </dgm:presLayoutVars>
      </dgm:prSet>
      <dgm:spPr/>
    </dgm:pt>
  </dgm:ptLst>
  <dgm:cxnLst>
    <dgm:cxn modelId="{45892509-D926-4150-9D3C-906559C850EE}" type="presOf" srcId="{1EF8E74B-DDFA-42B8-B5D8-7C3CA4BDBFA2}" destId="{5E8F09CD-BF44-410E-812F-4B0EC88C6F79}" srcOrd="0" destOrd="0" presId="urn:microsoft.com/office/officeart/2005/8/layout/vProcess5"/>
    <dgm:cxn modelId="{876AC113-6377-4DB6-B144-EE006C3C0CA3}" type="presOf" srcId="{2697EAF5-4671-418A-81C2-1AD3FFDD59DB}" destId="{7086024C-19EF-4B7F-83CB-52FC739A4ED6}" srcOrd="0" destOrd="0" presId="urn:microsoft.com/office/officeart/2005/8/layout/vProcess5"/>
    <dgm:cxn modelId="{8A5D0417-3FEF-4064-994F-694BC2C02D99}" type="presOf" srcId="{3037238E-38B3-4F07-8472-59901A400A56}" destId="{F29A57D3-A28D-46CE-BCB9-C7C281977FE4}" srcOrd="1" destOrd="0" presId="urn:microsoft.com/office/officeart/2005/8/layout/vProcess5"/>
    <dgm:cxn modelId="{B634EC44-91B5-49B3-8F38-900EBBC037F3}" srcId="{2697EAF5-4671-418A-81C2-1AD3FFDD59DB}" destId="{3C63090F-E3C5-49D0-A2C6-2BD8BACA402C}" srcOrd="1" destOrd="0" parTransId="{219C9F88-AF18-4264-967E-2D6CA43E803B}" sibTransId="{F61C10F0-AF6E-4FA6-96B0-8577683B7B1A}"/>
    <dgm:cxn modelId="{6809276F-BCCB-4EF3-A64E-5E6437F8487D}" type="presOf" srcId="{3C63090F-E3C5-49D0-A2C6-2BD8BACA402C}" destId="{8413E95C-FFCC-4A71-8CAA-D6F0830287ED}" srcOrd="0" destOrd="0" presId="urn:microsoft.com/office/officeart/2005/8/layout/vProcess5"/>
    <dgm:cxn modelId="{4FFB2795-418E-4442-8545-9893909F2CAD}" srcId="{2697EAF5-4671-418A-81C2-1AD3FFDD59DB}" destId="{3037238E-38B3-4F07-8472-59901A400A56}" srcOrd="0" destOrd="0" parTransId="{5145BAD9-1B6E-4772-BA76-D75B09E86E04}" sibTransId="{1EF8E74B-DDFA-42B8-B5D8-7C3CA4BDBFA2}"/>
    <dgm:cxn modelId="{691B8F9F-4644-42DF-8CA1-D76F15DB8427}" type="presOf" srcId="{3037238E-38B3-4F07-8472-59901A400A56}" destId="{B251530F-504B-4D03-B225-8DD909229283}" srcOrd="0" destOrd="0" presId="urn:microsoft.com/office/officeart/2005/8/layout/vProcess5"/>
    <dgm:cxn modelId="{FB7914B7-10D4-4A3B-BD36-34B1A3462DDE}" type="presOf" srcId="{3C63090F-E3C5-49D0-A2C6-2BD8BACA402C}" destId="{F770E350-D5B1-4046-99DC-ABDD62DF508A}" srcOrd="1" destOrd="0" presId="urn:microsoft.com/office/officeart/2005/8/layout/vProcess5"/>
    <dgm:cxn modelId="{E97D4C56-91DE-48B4-B599-1EE2D2CCADEA}" type="presParOf" srcId="{7086024C-19EF-4B7F-83CB-52FC739A4ED6}" destId="{37600D4A-64C6-46F4-8CA1-6F102660C457}" srcOrd="0" destOrd="0" presId="urn:microsoft.com/office/officeart/2005/8/layout/vProcess5"/>
    <dgm:cxn modelId="{90DE1E00-9B65-4317-86DC-2C311BEB1F03}" type="presParOf" srcId="{7086024C-19EF-4B7F-83CB-52FC739A4ED6}" destId="{B251530F-504B-4D03-B225-8DD909229283}" srcOrd="1" destOrd="0" presId="urn:microsoft.com/office/officeart/2005/8/layout/vProcess5"/>
    <dgm:cxn modelId="{2FC5ED49-8F71-415C-8198-D110B5B35689}" type="presParOf" srcId="{7086024C-19EF-4B7F-83CB-52FC739A4ED6}" destId="{8413E95C-FFCC-4A71-8CAA-D6F0830287ED}" srcOrd="2" destOrd="0" presId="urn:microsoft.com/office/officeart/2005/8/layout/vProcess5"/>
    <dgm:cxn modelId="{B168F1DE-37B0-4291-84CD-67809E122F53}" type="presParOf" srcId="{7086024C-19EF-4B7F-83CB-52FC739A4ED6}" destId="{5E8F09CD-BF44-410E-812F-4B0EC88C6F79}" srcOrd="3" destOrd="0" presId="urn:microsoft.com/office/officeart/2005/8/layout/vProcess5"/>
    <dgm:cxn modelId="{8068D5F1-BD66-43BC-857B-FB816EBAF7A5}" type="presParOf" srcId="{7086024C-19EF-4B7F-83CB-52FC739A4ED6}" destId="{F29A57D3-A28D-46CE-BCB9-C7C281977FE4}" srcOrd="4" destOrd="0" presId="urn:microsoft.com/office/officeart/2005/8/layout/vProcess5"/>
    <dgm:cxn modelId="{33A4E4B6-180E-4973-B1AC-1E07B61717A1}" type="presParOf" srcId="{7086024C-19EF-4B7F-83CB-52FC739A4ED6}" destId="{F770E350-D5B1-4046-99DC-ABDD62DF508A}"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B70C4-EC68-4601-9639-0A309EFBD23B}" type="doc">
      <dgm:prSet loTypeId="urn:microsoft.com/office/officeart/2016/7/layout/LinearBlockProcessNumbered" loCatId="process" qsTypeId="urn:microsoft.com/office/officeart/2005/8/quickstyle/simple2" qsCatId="simple" csTypeId="urn:microsoft.com/office/officeart/2005/8/colors/accent3_2" csCatId="accent3" phldr="1"/>
      <dgm:spPr/>
      <dgm:t>
        <a:bodyPr/>
        <a:lstStyle/>
        <a:p>
          <a:endParaRPr lang="en-US"/>
        </a:p>
      </dgm:t>
    </dgm:pt>
    <dgm:pt modelId="{D94D7AD0-A259-45FE-9DE7-1907E43A20D4}">
      <dgm:prSet/>
      <dgm:spPr/>
      <dgm:t>
        <a:bodyPr/>
        <a:lstStyle/>
        <a:p>
          <a:pPr>
            <a:lnSpc>
              <a:spcPct val="100000"/>
            </a:lnSpc>
          </a:pPr>
          <a:r>
            <a:rPr lang="en-US"/>
            <a:t>Students will complete the PHaSS-IDP assessments to identify their top Public Health skills, values, missions and tasks according to the PHaSS-IDP instructions and design. </a:t>
          </a:r>
        </a:p>
      </dgm:t>
    </dgm:pt>
    <dgm:pt modelId="{890FAE9A-251D-4FFA-A4F9-B970494FFC3F}" type="parTrans" cxnId="{91B122D7-A8F1-4013-AC16-C6276256DFD3}">
      <dgm:prSet/>
      <dgm:spPr/>
      <dgm:t>
        <a:bodyPr/>
        <a:lstStyle/>
        <a:p>
          <a:endParaRPr lang="en-US"/>
        </a:p>
      </dgm:t>
    </dgm:pt>
    <dgm:pt modelId="{F49D21A0-58E6-4C5F-A08B-59B06E0BEE30}" type="sibTrans" cxnId="{91B122D7-A8F1-4013-AC16-C6276256DFD3}">
      <dgm:prSet phldrT="01"/>
      <dgm:spPr/>
      <dgm:t>
        <a:bodyPr/>
        <a:lstStyle/>
        <a:p>
          <a:r>
            <a:rPr lang="en-US"/>
            <a:t>01</a:t>
          </a:r>
        </a:p>
      </dgm:t>
    </dgm:pt>
    <dgm:pt modelId="{B7AD842D-C83B-4EE5-A2E0-60E3F0A158C5}">
      <dgm:prSet/>
      <dgm:spPr/>
      <dgm:t>
        <a:bodyPr/>
        <a:lstStyle/>
        <a:p>
          <a:pPr>
            <a:lnSpc>
              <a:spcPct val="100000"/>
            </a:lnSpc>
          </a:pPr>
          <a:r>
            <a:rPr lang="en-US"/>
            <a:t>Students will use their findings to help them construct an elevator speech that effectively communicates their skills, education, experience, and the value they add to Public Health. </a:t>
          </a:r>
        </a:p>
      </dgm:t>
    </dgm:pt>
    <dgm:pt modelId="{0FFB87FB-2FB4-498A-B9FD-F555D172C446}" type="parTrans" cxnId="{8B20CC62-2DBF-4A1B-8F8E-2EEBABD425D4}">
      <dgm:prSet/>
      <dgm:spPr/>
      <dgm:t>
        <a:bodyPr/>
        <a:lstStyle/>
        <a:p>
          <a:endParaRPr lang="en-US"/>
        </a:p>
      </dgm:t>
    </dgm:pt>
    <dgm:pt modelId="{40679AD2-F5AF-4EB1-91FF-2D6D259F8B6A}" type="sibTrans" cxnId="{8B20CC62-2DBF-4A1B-8F8E-2EEBABD425D4}">
      <dgm:prSet phldrT="02"/>
      <dgm:spPr/>
      <dgm:t>
        <a:bodyPr/>
        <a:lstStyle/>
        <a:p>
          <a:r>
            <a:rPr lang="en-US"/>
            <a:t>02</a:t>
          </a:r>
        </a:p>
      </dgm:t>
    </dgm:pt>
    <dgm:pt modelId="{D254913C-8FA0-4987-921A-2D1D3A3FEF25}">
      <dgm:prSet/>
      <dgm:spPr/>
      <dgm:t>
        <a:bodyPr/>
        <a:lstStyle/>
        <a:p>
          <a:pPr>
            <a:lnSpc>
              <a:spcPct val="100000"/>
            </a:lnSpc>
          </a:pPr>
          <a:r>
            <a:rPr lang="en-US"/>
            <a:t>Discussion: Identify and discuss various key professions that play crucial roles in public health professional teams.</a:t>
          </a:r>
        </a:p>
      </dgm:t>
    </dgm:pt>
    <dgm:pt modelId="{1211B6FD-CDFE-4C01-8A8A-32B7553795F0}" type="parTrans" cxnId="{8A0408A7-7C07-4EDD-98F8-FB1068D12406}">
      <dgm:prSet/>
      <dgm:spPr/>
      <dgm:t>
        <a:bodyPr/>
        <a:lstStyle/>
        <a:p>
          <a:endParaRPr lang="en-US"/>
        </a:p>
      </dgm:t>
    </dgm:pt>
    <dgm:pt modelId="{F1694EBD-B0AC-45AF-86B0-18CE6831F00B}" type="sibTrans" cxnId="{8A0408A7-7C07-4EDD-98F8-FB1068D12406}">
      <dgm:prSet phldrT="03"/>
      <dgm:spPr/>
      <dgm:t>
        <a:bodyPr/>
        <a:lstStyle/>
        <a:p>
          <a:r>
            <a:rPr lang="en-US"/>
            <a:t>03</a:t>
          </a:r>
        </a:p>
      </dgm:t>
    </dgm:pt>
    <dgm:pt modelId="{60BE6418-A5FA-4B06-883A-4AF3047C2E94}" type="pres">
      <dgm:prSet presAssocID="{7ABB70C4-EC68-4601-9639-0A309EFBD23B}" presName="Name0" presStyleCnt="0">
        <dgm:presLayoutVars>
          <dgm:animLvl val="lvl"/>
          <dgm:resizeHandles val="exact"/>
        </dgm:presLayoutVars>
      </dgm:prSet>
      <dgm:spPr/>
    </dgm:pt>
    <dgm:pt modelId="{9D2DA409-8D60-4749-8A83-4B315203FF66}" type="pres">
      <dgm:prSet presAssocID="{D94D7AD0-A259-45FE-9DE7-1907E43A20D4}" presName="compositeNode" presStyleCnt="0">
        <dgm:presLayoutVars>
          <dgm:bulletEnabled val="1"/>
        </dgm:presLayoutVars>
      </dgm:prSet>
      <dgm:spPr/>
    </dgm:pt>
    <dgm:pt modelId="{FB4ADC5F-DC49-42F8-987D-10038430F1A9}" type="pres">
      <dgm:prSet presAssocID="{D94D7AD0-A259-45FE-9DE7-1907E43A20D4}" presName="bgRect" presStyleLbl="alignNode1" presStyleIdx="0" presStyleCnt="3"/>
      <dgm:spPr/>
    </dgm:pt>
    <dgm:pt modelId="{DD74CCBE-0DD2-493B-BB9C-BA6920D2FAFD}" type="pres">
      <dgm:prSet presAssocID="{F49D21A0-58E6-4C5F-A08B-59B06E0BEE30}" presName="sibTransNodeRect" presStyleLbl="alignNode1" presStyleIdx="0" presStyleCnt="3">
        <dgm:presLayoutVars>
          <dgm:chMax val="0"/>
          <dgm:bulletEnabled val="1"/>
        </dgm:presLayoutVars>
      </dgm:prSet>
      <dgm:spPr/>
    </dgm:pt>
    <dgm:pt modelId="{93DAD45C-F461-469F-8CEA-545B62385689}" type="pres">
      <dgm:prSet presAssocID="{D94D7AD0-A259-45FE-9DE7-1907E43A20D4}" presName="nodeRect" presStyleLbl="alignNode1" presStyleIdx="0" presStyleCnt="3">
        <dgm:presLayoutVars>
          <dgm:bulletEnabled val="1"/>
        </dgm:presLayoutVars>
      </dgm:prSet>
      <dgm:spPr/>
    </dgm:pt>
    <dgm:pt modelId="{C2F54457-1AD9-416A-91B8-92F2A50E90BB}" type="pres">
      <dgm:prSet presAssocID="{F49D21A0-58E6-4C5F-A08B-59B06E0BEE30}" presName="sibTrans" presStyleCnt="0"/>
      <dgm:spPr/>
    </dgm:pt>
    <dgm:pt modelId="{49461052-D4AD-4DCE-A649-318548E96F23}" type="pres">
      <dgm:prSet presAssocID="{B7AD842D-C83B-4EE5-A2E0-60E3F0A158C5}" presName="compositeNode" presStyleCnt="0">
        <dgm:presLayoutVars>
          <dgm:bulletEnabled val="1"/>
        </dgm:presLayoutVars>
      </dgm:prSet>
      <dgm:spPr/>
    </dgm:pt>
    <dgm:pt modelId="{9DD1345C-F050-430B-B667-6215AC3D44B7}" type="pres">
      <dgm:prSet presAssocID="{B7AD842D-C83B-4EE5-A2E0-60E3F0A158C5}" presName="bgRect" presStyleLbl="alignNode1" presStyleIdx="1" presStyleCnt="3"/>
      <dgm:spPr/>
    </dgm:pt>
    <dgm:pt modelId="{8413ADC0-846B-454F-9AC8-A8F15503D606}" type="pres">
      <dgm:prSet presAssocID="{40679AD2-F5AF-4EB1-91FF-2D6D259F8B6A}" presName="sibTransNodeRect" presStyleLbl="alignNode1" presStyleIdx="1" presStyleCnt="3">
        <dgm:presLayoutVars>
          <dgm:chMax val="0"/>
          <dgm:bulletEnabled val="1"/>
        </dgm:presLayoutVars>
      </dgm:prSet>
      <dgm:spPr/>
    </dgm:pt>
    <dgm:pt modelId="{8C6C4DEC-7DAA-4029-9C0C-FF17D0C21D9B}" type="pres">
      <dgm:prSet presAssocID="{B7AD842D-C83B-4EE5-A2E0-60E3F0A158C5}" presName="nodeRect" presStyleLbl="alignNode1" presStyleIdx="1" presStyleCnt="3">
        <dgm:presLayoutVars>
          <dgm:bulletEnabled val="1"/>
        </dgm:presLayoutVars>
      </dgm:prSet>
      <dgm:spPr/>
    </dgm:pt>
    <dgm:pt modelId="{D501D0AD-3BED-41C2-A399-8633D51CFA48}" type="pres">
      <dgm:prSet presAssocID="{40679AD2-F5AF-4EB1-91FF-2D6D259F8B6A}" presName="sibTrans" presStyleCnt="0"/>
      <dgm:spPr/>
    </dgm:pt>
    <dgm:pt modelId="{C09DA779-9071-4108-A620-D1E8E49F9DBD}" type="pres">
      <dgm:prSet presAssocID="{D254913C-8FA0-4987-921A-2D1D3A3FEF25}" presName="compositeNode" presStyleCnt="0">
        <dgm:presLayoutVars>
          <dgm:bulletEnabled val="1"/>
        </dgm:presLayoutVars>
      </dgm:prSet>
      <dgm:spPr/>
    </dgm:pt>
    <dgm:pt modelId="{F0B5A647-D6BC-4153-AA95-86A5158C0F59}" type="pres">
      <dgm:prSet presAssocID="{D254913C-8FA0-4987-921A-2D1D3A3FEF25}" presName="bgRect" presStyleLbl="alignNode1" presStyleIdx="2" presStyleCnt="3"/>
      <dgm:spPr/>
    </dgm:pt>
    <dgm:pt modelId="{E2C40166-978C-479F-9EA0-24E0D137309A}" type="pres">
      <dgm:prSet presAssocID="{F1694EBD-B0AC-45AF-86B0-18CE6831F00B}" presName="sibTransNodeRect" presStyleLbl="alignNode1" presStyleIdx="2" presStyleCnt="3">
        <dgm:presLayoutVars>
          <dgm:chMax val="0"/>
          <dgm:bulletEnabled val="1"/>
        </dgm:presLayoutVars>
      </dgm:prSet>
      <dgm:spPr/>
    </dgm:pt>
    <dgm:pt modelId="{B91AB0F6-F317-4B9C-882E-86CEC20783EB}" type="pres">
      <dgm:prSet presAssocID="{D254913C-8FA0-4987-921A-2D1D3A3FEF25}" presName="nodeRect" presStyleLbl="alignNode1" presStyleIdx="2" presStyleCnt="3">
        <dgm:presLayoutVars>
          <dgm:bulletEnabled val="1"/>
        </dgm:presLayoutVars>
      </dgm:prSet>
      <dgm:spPr/>
    </dgm:pt>
  </dgm:ptLst>
  <dgm:cxnLst>
    <dgm:cxn modelId="{EF767D2C-B1B4-40D8-ABFF-55264E3C8EEC}" type="presOf" srcId="{B7AD842D-C83B-4EE5-A2E0-60E3F0A158C5}" destId="{8C6C4DEC-7DAA-4029-9C0C-FF17D0C21D9B}" srcOrd="1" destOrd="0" presId="urn:microsoft.com/office/officeart/2016/7/layout/LinearBlockProcessNumbered"/>
    <dgm:cxn modelId="{E0D51634-ADB8-4398-A556-955063DE0B64}" type="presOf" srcId="{D254913C-8FA0-4987-921A-2D1D3A3FEF25}" destId="{F0B5A647-D6BC-4153-AA95-86A5158C0F59}" srcOrd="0" destOrd="0" presId="urn:microsoft.com/office/officeart/2016/7/layout/LinearBlockProcessNumbered"/>
    <dgm:cxn modelId="{AFAF4F36-E5C8-4F91-8008-C793A0BEB207}" type="presOf" srcId="{7ABB70C4-EC68-4601-9639-0A309EFBD23B}" destId="{60BE6418-A5FA-4B06-883A-4AF3047C2E94}" srcOrd="0" destOrd="0" presId="urn:microsoft.com/office/officeart/2016/7/layout/LinearBlockProcessNumbered"/>
    <dgm:cxn modelId="{3129F561-4313-49F5-8208-ACFF7CD7F470}" type="presOf" srcId="{F49D21A0-58E6-4C5F-A08B-59B06E0BEE30}" destId="{DD74CCBE-0DD2-493B-BB9C-BA6920D2FAFD}" srcOrd="0" destOrd="0" presId="urn:microsoft.com/office/officeart/2016/7/layout/LinearBlockProcessNumbered"/>
    <dgm:cxn modelId="{8B20CC62-2DBF-4A1B-8F8E-2EEBABD425D4}" srcId="{7ABB70C4-EC68-4601-9639-0A309EFBD23B}" destId="{B7AD842D-C83B-4EE5-A2E0-60E3F0A158C5}" srcOrd="1" destOrd="0" parTransId="{0FFB87FB-2FB4-498A-B9FD-F555D172C446}" sibTransId="{40679AD2-F5AF-4EB1-91FF-2D6D259F8B6A}"/>
    <dgm:cxn modelId="{6F47FE9A-CCCE-4ACE-BACD-5C5A2939F9A0}" type="presOf" srcId="{D94D7AD0-A259-45FE-9DE7-1907E43A20D4}" destId="{FB4ADC5F-DC49-42F8-987D-10038430F1A9}" srcOrd="0" destOrd="0" presId="urn:microsoft.com/office/officeart/2016/7/layout/LinearBlockProcessNumbered"/>
    <dgm:cxn modelId="{4DE075A4-2493-4B8E-A672-320D142EA065}" type="presOf" srcId="{D94D7AD0-A259-45FE-9DE7-1907E43A20D4}" destId="{93DAD45C-F461-469F-8CEA-545B62385689}" srcOrd="1" destOrd="0" presId="urn:microsoft.com/office/officeart/2016/7/layout/LinearBlockProcessNumbered"/>
    <dgm:cxn modelId="{8A0408A7-7C07-4EDD-98F8-FB1068D12406}" srcId="{7ABB70C4-EC68-4601-9639-0A309EFBD23B}" destId="{D254913C-8FA0-4987-921A-2D1D3A3FEF25}" srcOrd="2" destOrd="0" parTransId="{1211B6FD-CDFE-4C01-8A8A-32B7553795F0}" sibTransId="{F1694EBD-B0AC-45AF-86B0-18CE6831F00B}"/>
    <dgm:cxn modelId="{8C9632AA-39ED-45ED-9505-3301F71A48AF}" type="presOf" srcId="{40679AD2-F5AF-4EB1-91FF-2D6D259F8B6A}" destId="{8413ADC0-846B-454F-9AC8-A8F15503D606}" srcOrd="0" destOrd="0" presId="urn:microsoft.com/office/officeart/2016/7/layout/LinearBlockProcessNumbered"/>
    <dgm:cxn modelId="{C1D77DB5-0734-4FC5-91BA-085953DF1A83}" type="presOf" srcId="{B7AD842D-C83B-4EE5-A2E0-60E3F0A158C5}" destId="{9DD1345C-F050-430B-B667-6215AC3D44B7}" srcOrd="0" destOrd="0" presId="urn:microsoft.com/office/officeart/2016/7/layout/LinearBlockProcessNumbered"/>
    <dgm:cxn modelId="{D11598C0-F765-481F-89D5-6A100D2C8DD7}" type="presOf" srcId="{F1694EBD-B0AC-45AF-86B0-18CE6831F00B}" destId="{E2C40166-978C-479F-9EA0-24E0D137309A}" srcOrd="0" destOrd="0" presId="urn:microsoft.com/office/officeart/2016/7/layout/LinearBlockProcessNumbered"/>
    <dgm:cxn modelId="{F7A6DCC9-AA1B-4162-8793-319FA24DAAB4}" type="presOf" srcId="{D254913C-8FA0-4987-921A-2D1D3A3FEF25}" destId="{B91AB0F6-F317-4B9C-882E-86CEC20783EB}" srcOrd="1" destOrd="0" presId="urn:microsoft.com/office/officeart/2016/7/layout/LinearBlockProcessNumbered"/>
    <dgm:cxn modelId="{91B122D7-A8F1-4013-AC16-C6276256DFD3}" srcId="{7ABB70C4-EC68-4601-9639-0A309EFBD23B}" destId="{D94D7AD0-A259-45FE-9DE7-1907E43A20D4}" srcOrd="0" destOrd="0" parTransId="{890FAE9A-251D-4FFA-A4F9-B970494FFC3F}" sibTransId="{F49D21A0-58E6-4C5F-A08B-59B06E0BEE30}"/>
    <dgm:cxn modelId="{7359F394-9080-4121-9403-9D1015EA4EA2}" type="presParOf" srcId="{60BE6418-A5FA-4B06-883A-4AF3047C2E94}" destId="{9D2DA409-8D60-4749-8A83-4B315203FF66}" srcOrd="0" destOrd="0" presId="urn:microsoft.com/office/officeart/2016/7/layout/LinearBlockProcessNumbered"/>
    <dgm:cxn modelId="{F16205FD-3459-46A5-A68D-17AD85D52C5A}" type="presParOf" srcId="{9D2DA409-8D60-4749-8A83-4B315203FF66}" destId="{FB4ADC5F-DC49-42F8-987D-10038430F1A9}" srcOrd="0" destOrd="0" presId="urn:microsoft.com/office/officeart/2016/7/layout/LinearBlockProcessNumbered"/>
    <dgm:cxn modelId="{1F3D4841-0FC1-4FC3-99D6-81611D903689}" type="presParOf" srcId="{9D2DA409-8D60-4749-8A83-4B315203FF66}" destId="{DD74CCBE-0DD2-493B-BB9C-BA6920D2FAFD}" srcOrd="1" destOrd="0" presId="urn:microsoft.com/office/officeart/2016/7/layout/LinearBlockProcessNumbered"/>
    <dgm:cxn modelId="{288011F4-6A72-4361-83AD-AE9110F4B768}" type="presParOf" srcId="{9D2DA409-8D60-4749-8A83-4B315203FF66}" destId="{93DAD45C-F461-469F-8CEA-545B62385689}" srcOrd="2" destOrd="0" presId="urn:microsoft.com/office/officeart/2016/7/layout/LinearBlockProcessNumbered"/>
    <dgm:cxn modelId="{79495ED8-BCD4-485D-8225-F6B9158527A9}" type="presParOf" srcId="{60BE6418-A5FA-4B06-883A-4AF3047C2E94}" destId="{C2F54457-1AD9-416A-91B8-92F2A50E90BB}" srcOrd="1" destOrd="0" presId="urn:microsoft.com/office/officeart/2016/7/layout/LinearBlockProcessNumbered"/>
    <dgm:cxn modelId="{38F74F8C-E3AC-4219-A755-290D57C7F6CB}" type="presParOf" srcId="{60BE6418-A5FA-4B06-883A-4AF3047C2E94}" destId="{49461052-D4AD-4DCE-A649-318548E96F23}" srcOrd="2" destOrd="0" presId="urn:microsoft.com/office/officeart/2016/7/layout/LinearBlockProcessNumbered"/>
    <dgm:cxn modelId="{F447FCC8-F381-4DC7-AA7B-0AE72C07A435}" type="presParOf" srcId="{49461052-D4AD-4DCE-A649-318548E96F23}" destId="{9DD1345C-F050-430B-B667-6215AC3D44B7}" srcOrd="0" destOrd="0" presId="urn:microsoft.com/office/officeart/2016/7/layout/LinearBlockProcessNumbered"/>
    <dgm:cxn modelId="{C8811A75-D8AC-4B42-BB0E-2C1E7F3394EE}" type="presParOf" srcId="{49461052-D4AD-4DCE-A649-318548E96F23}" destId="{8413ADC0-846B-454F-9AC8-A8F15503D606}" srcOrd="1" destOrd="0" presId="urn:microsoft.com/office/officeart/2016/7/layout/LinearBlockProcessNumbered"/>
    <dgm:cxn modelId="{ECABAA19-66AC-4E03-A9F7-AA203A92721D}" type="presParOf" srcId="{49461052-D4AD-4DCE-A649-318548E96F23}" destId="{8C6C4DEC-7DAA-4029-9C0C-FF17D0C21D9B}" srcOrd="2" destOrd="0" presId="urn:microsoft.com/office/officeart/2016/7/layout/LinearBlockProcessNumbered"/>
    <dgm:cxn modelId="{6382D2DD-F84D-404C-9E6E-9FDB8FA353AA}" type="presParOf" srcId="{60BE6418-A5FA-4B06-883A-4AF3047C2E94}" destId="{D501D0AD-3BED-41C2-A399-8633D51CFA48}" srcOrd="3" destOrd="0" presId="urn:microsoft.com/office/officeart/2016/7/layout/LinearBlockProcessNumbered"/>
    <dgm:cxn modelId="{71255B46-F179-486E-9925-A7B451E191BB}" type="presParOf" srcId="{60BE6418-A5FA-4B06-883A-4AF3047C2E94}" destId="{C09DA779-9071-4108-A620-D1E8E49F9DBD}" srcOrd="4" destOrd="0" presId="urn:microsoft.com/office/officeart/2016/7/layout/LinearBlockProcessNumbered"/>
    <dgm:cxn modelId="{D2EF80D2-8468-4C82-B98E-BA3B23785652}" type="presParOf" srcId="{C09DA779-9071-4108-A620-D1E8E49F9DBD}" destId="{F0B5A647-D6BC-4153-AA95-86A5158C0F59}" srcOrd="0" destOrd="0" presId="urn:microsoft.com/office/officeart/2016/7/layout/LinearBlockProcessNumbered"/>
    <dgm:cxn modelId="{E4DC0440-0037-4108-8494-31CAEA67A5C4}" type="presParOf" srcId="{C09DA779-9071-4108-A620-D1E8E49F9DBD}" destId="{E2C40166-978C-479F-9EA0-24E0D137309A}" srcOrd="1" destOrd="0" presId="urn:microsoft.com/office/officeart/2016/7/layout/LinearBlockProcessNumbered"/>
    <dgm:cxn modelId="{013F2F08-EBEE-4C97-810E-4D3B1022F8FE}" type="presParOf" srcId="{C09DA779-9071-4108-A620-D1E8E49F9DBD}" destId="{B91AB0F6-F317-4B9C-882E-86CEC20783E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A737E-4193-4BE9-B800-F7642D5B6A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657767-D1C7-40B7-95E9-0F1B39F19288}">
      <dgm:prSet/>
      <dgm:spPr/>
      <dgm:t>
        <a:bodyPr/>
        <a:lstStyle/>
        <a:p>
          <a:endParaRPr lang="en-US" dirty="0"/>
        </a:p>
      </dgm:t>
    </dgm:pt>
    <dgm:pt modelId="{6D17696D-8513-44C9-9946-921958C13341}" type="parTrans" cxnId="{B4EE632A-7B28-4F1F-AF4C-4CB6223AE8FA}">
      <dgm:prSet/>
      <dgm:spPr/>
      <dgm:t>
        <a:bodyPr/>
        <a:lstStyle/>
        <a:p>
          <a:endParaRPr lang="en-US"/>
        </a:p>
      </dgm:t>
    </dgm:pt>
    <dgm:pt modelId="{0C9F729A-8F8D-4CF7-8252-D390CD98DE1C}" type="sibTrans" cxnId="{B4EE632A-7B28-4F1F-AF4C-4CB6223AE8FA}">
      <dgm:prSet/>
      <dgm:spPr/>
      <dgm:t>
        <a:bodyPr/>
        <a:lstStyle/>
        <a:p>
          <a:endParaRPr lang="en-US"/>
        </a:p>
      </dgm:t>
    </dgm:pt>
    <dgm:pt modelId="{A2B93499-AC7E-44D3-99A0-11B6D45986C5}">
      <dgm:prSet/>
      <dgm:spPr/>
      <dgm:t>
        <a:bodyPr/>
        <a:lstStyle/>
        <a:p>
          <a:r>
            <a:rPr lang="en-US" b="1" i="0" dirty="0"/>
            <a:t>Learners will explore the Teams and Teamwork domain of the Interprofessional Education Collaborative (IPEC Core Competencies for Interprofessional Collaborative Practice). </a:t>
          </a:r>
        </a:p>
        <a:p>
          <a:r>
            <a:rPr lang="en-US" b="1" i="0" dirty="0"/>
            <a:t>They will differentiate between different types of professional teams and teamwork and discuss the benefits and challenges of working collaboratively.</a:t>
          </a:r>
          <a:endParaRPr lang="en-US" dirty="0"/>
        </a:p>
      </dgm:t>
    </dgm:pt>
    <dgm:pt modelId="{902900D4-3C24-47C8-A2A7-B29E2A1A40EA}" type="parTrans" cxnId="{A70DB4D3-3CAD-4420-AA44-D43BC52ED534}">
      <dgm:prSet/>
      <dgm:spPr/>
      <dgm:t>
        <a:bodyPr/>
        <a:lstStyle/>
        <a:p>
          <a:endParaRPr lang="en-US"/>
        </a:p>
      </dgm:t>
    </dgm:pt>
    <dgm:pt modelId="{74419725-7784-43AB-BA19-B1D10DE6752C}" type="sibTrans" cxnId="{A70DB4D3-3CAD-4420-AA44-D43BC52ED534}">
      <dgm:prSet/>
      <dgm:spPr/>
      <dgm:t>
        <a:bodyPr/>
        <a:lstStyle/>
        <a:p>
          <a:endParaRPr lang="en-US"/>
        </a:p>
      </dgm:t>
    </dgm:pt>
    <dgm:pt modelId="{9D7B5ED9-FA5D-477C-A466-8BDB753294C7}" type="pres">
      <dgm:prSet presAssocID="{D56A737E-4193-4BE9-B800-F7642D5B6A66}" presName="hierChild1" presStyleCnt="0">
        <dgm:presLayoutVars>
          <dgm:chPref val="1"/>
          <dgm:dir/>
          <dgm:animOne val="branch"/>
          <dgm:animLvl val="lvl"/>
          <dgm:resizeHandles/>
        </dgm:presLayoutVars>
      </dgm:prSet>
      <dgm:spPr/>
    </dgm:pt>
    <dgm:pt modelId="{32A544A5-64A3-4EF5-8D36-4346A968F71F}" type="pres">
      <dgm:prSet presAssocID="{8E657767-D1C7-40B7-95E9-0F1B39F19288}" presName="hierRoot1" presStyleCnt="0"/>
      <dgm:spPr/>
    </dgm:pt>
    <dgm:pt modelId="{11189DE0-413F-441A-8819-6EA4CB1CE679}" type="pres">
      <dgm:prSet presAssocID="{8E657767-D1C7-40B7-95E9-0F1B39F19288}" presName="composite" presStyleCnt="0"/>
      <dgm:spPr/>
    </dgm:pt>
    <dgm:pt modelId="{EAD2CDF8-6E1C-4165-8F90-8C9A90910CD2}" type="pres">
      <dgm:prSet presAssocID="{8E657767-D1C7-40B7-95E9-0F1B39F19288}" presName="background" presStyleLbl="node0" presStyleIdx="0" presStyleCnt="2"/>
      <dgm:spPr/>
    </dgm:pt>
    <dgm:pt modelId="{517CDBCA-4127-4C5E-8A59-D6D8F69AE32D}" type="pres">
      <dgm:prSet presAssocID="{8E657767-D1C7-40B7-95E9-0F1B39F19288}" presName="text" presStyleLbl="fgAcc0" presStyleIdx="0" presStyleCnt="2">
        <dgm:presLayoutVars>
          <dgm:chPref val="3"/>
        </dgm:presLayoutVars>
      </dgm:prSet>
      <dgm:spPr/>
    </dgm:pt>
    <dgm:pt modelId="{4ED9D368-799D-44EB-90B3-4EA6003F7DB9}" type="pres">
      <dgm:prSet presAssocID="{8E657767-D1C7-40B7-95E9-0F1B39F19288}" presName="hierChild2" presStyleCnt="0"/>
      <dgm:spPr/>
    </dgm:pt>
    <dgm:pt modelId="{ED7D8DED-D2BE-475A-8696-2B912A907435}" type="pres">
      <dgm:prSet presAssocID="{A2B93499-AC7E-44D3-99A0-11B6D45986C5}" presName="hierRoot1" presStyleCnt="0"/>
      <dgm:spPr/>
    </dgm:pt>
    <dgm:pt modelId="{D884AA39-44EB-4097-A7CD-79D7FFC6D919}" type="pres">
      <dgm:prSet presAssocID="{A2B93499-AC7E-44D3-99A0-11B6D45986C5}" presName="composite" presStyleCnt="0"/>
      <dgm:spPr/>
    </dgm:pt>
    <dgm:pt modelId="{68A16115-EE91-4AE9-BECC-073405F21EE8}" type="pres">
      <dgm:prSet presAssocID="{A2B93499-AC7E-44D3-99A0-11B6D45986C5}" presName="background" presStyleLbl="node0" presStyleIdx="1" presStyleCnt="2"/>
      <dgm:spPr/>
    </dgm:pt>
    <dgm:pt modelId="{78029A41-AC2E-48AD-BAAB-E3531AFDDC18}" type="pres">
      <dgm:prSet presAssocID="{A2B93499-AC7E-44D3-99A0-11B6D45986C5}" presName="text" presStyleLbl="fgAcc0" presStyleIdx="1" presStyleCnt="2">
        <dgm:presLayoutVars>
          <dgm:chPref val="3"/>
        </dgm:presLayoutVars>
      </dgm:prSet>
      <dgm:spPr/>
    </dgm:pt>
    <dgm:pt modelId="{48A46805-EDC3-470A-88B0-B96908A66716}" type="pres">
      <dgm:prSet presAssocID="{A2B93499-AC7E-44D3-99A0-11B6D45986C5}" presName="hierChild2" presStyleCnt="0"/>
      <dgm:spPr/>
    </dgm:pt>
  </dgm:ptLst>
  <dgm:cxnLst>
    <dgm:cxn modelId="{B4EE632A-7B28-4F1F-AF4C-4CB6223AE8FA}" srcId="{D56A737E-4193-4BE9-B800-F7642D5B6A66}" destId="{8E657767-D1C7-40B7-95E9-0F1B39F19288}" srcOrd="0" destOrd="0" parTransId="{6D17696D-8513-44C9-9946-921958C13341}" sibTransId="{0C9F729A-8F8D-4CF7-8252-D390CD98DE1C}"/>
    <dgm:cxn modelId="{417E1772-B32F-4911-9C40-FBEE3125D599}" type="presOf" srcId="{8E657767-D1C7-40B7-95E9-0F1B39F19288}" destId="{517CDBCA-4127-4C5E-8A59-D6D8F69AE32D}" srcOrd="0" destOrd="0" presId="urn:microsoft.com/office/officeart/2005/8/layout/hierarchy1"/>
    <dgm:cxn modelId="{65E27588-9AF6-40E7-A2EE-C0FC8DE53BA5}" type="presOf" srcId="{A2B93499-AC7E-44D3-99A0-11B6D45986C5}" destId="{78029A41-AC2E-48AD-BAAB-E3531AFDDC18}" srcOrd="0" destOrd="0" presId="urn:microsoft.com/office/officeart/2005/8/layout/hierarchy1"/>
    <dgm:cxn modelId="{ADD13594-BE4A-4429-B915-B0267A064F85}" type="presOf" srcId="{D56A737E-4193-4BE9-B800-F7642D5B6A66}" destId="{9D7B5ED9-FA5D-477C-A466-8BDB753294C7}" srcOrd="0" destOrd="0" presId="urn:microsoft.com/office/officeart/2005/8/layout/hierarchy1"/>
    <dgm:cxn modelId="{A70DB4D3-3CAD-4420-AA44-D43BC52ED534}" srcId="{D56A737E-4193-4BE9-B800-F7642D5B6A66}" destId="{A2B93499-AC7E-44D3-99A0-11B6D45986C5}" srcOrd="1" destOrd="0" parTransId="{902900D4-3C24-47C8-A2A7-B29E2A1A40EA}" sibTransId="{74419725-7784-43AB-BA19-B1D10DE6752C}"/>
    <dgm:cxn modelId="{3CE87328-46CD-4C73-B000-317F54CF9129}" type="presParOf" srcId="{9D7B5ED9-FA5D-477C-A466-8BDB753294C7}" destId="{32A544A5-64A3-4EF5-8D36-4346A968F71F}" srcOrd="0" destOrd="0" presId="urn:microsoft.com/office/officeart/2005/8/layout/hierarchy1"/>
    <dgm:cxn modelId="{3FC4AE04-BDF7-4335-B492-27C60C5E9035}" type="presParOf" srcId="{32A544A5-64A3-4EF5-8D36-4346A968F71F}" destId="{11189DE0-413F-441A-8819-6EA4CB1CE679}" srcOrd="0" destOrd="0" presId="urn:microsoft.com/office/officeart/2005/8/layout/hierarchy1"/>
    <dgm:cxn modelId="{44927B7A-D539-466D-8C55-AEECDB5FAB88}" type="presParOf" srcId="{11189DE0-413F-441A-8819-6EA4CB1CE679}" destId="{EAD2CDF8-6E1C-4165-8F90-8C9A90910CD2}" srcOrd="0" destOrd="0" presId="urn:microsoft.com/office/officeart/2005/8/layout/hierarchy1"/>
    <dgm:cxn modelId="{6409BA28-570E-45DD-B7A8-F5977B410953}" type="presParOf" srcId="{11189DE0-413F-441A-8819-6EA4CB1CE679}" destId="{517CDBCA-4127-4C5E-8A59-D6D8F69AE32D}" srcOrd="1" destOrd="0" presId="urn:microsoft.com/office/officeart/2005/8/layout/hierarchy1"/>
    <dgm:cxn modelId="{98C23B7F-421F-4A71-A68D-FF921E560AD0}" type="presParOf" srcId="{32A544A5-64A3-4EF5-8D36-4346A968F71F}" destId="{4ED9D368-799D-44EB-90B3-4EA6003F7DB9}" srcOrd="1" destOrd="0" presId="urn:microsoft.com/office/officeart/2005/8/layout/hierarchy1"/>
    <dgm:cxn modelId="{48A10586-2D98-490C-A2C0-2B71435A5C8C}" type="presParOf" srcId="{9D7B5ED9-FA5D-477C-A466-8BDB753294C7}" destId="{ED7D8DED-D2BE-475A-8696-2B912A907435}" srcOrd="1" destOrd="0" presId="urn:microsoft.com/office/officeart/2005/8/layout/hierarchy1"/>
    <dgm:cxn modelId="{17096B06-9AAE-4F6F-9E9B-C8A3E9BCB9F1}" type="presParOf" srcId="{ED7D8DED-D2BE-475A-8696-2B912A907435}" destId="{D884AA39-44EB-4097-A7CD-79D7FFC6D919}" srcOrd="0" destOrd="0" presId="urn:microsoft.com/office/officeart/2005/8/layout/hierarchy1"/>
    <dgm:cxn modelId="{3B1388F2-A9CE-4F34-94E7-FEC4CA96FB22}" type="presParOf" srcId="{D884AA39-44EB-4097-A7CD-79D7FFC6D919}" destId="{68A16115-EE91-4AE9-BECC-073405F21EE8}" srcOrd="0" destOrd="0" presId="urn:microsoft.com/office/officeart/2005/8/layout/hierarchy1"/>
    <dgm:cxn modelId="{E1EBD2F7-1315-4A4C-AB49-083017D2F7D4}" type="presParOf" srcId="{D884AA39-44EB-4097-A7CD-79D7FFC6D919}" destId="{78029A41-AC2E-48AD-BAAB-E3531AFDDC18}" srcOrd="1" destOrd="0" presId="urn:microsoft.com/office/officeart/2005/8/layout/hierarchy1"/>
    <dgm:cxn modelId="{3DE47C0F-2D0A-435D-BF6E-EE10E2AFC5DE}" type="presParOf" srcId="{ED7D8DED-D2BE-475A-8696-2B912A907435}" destId="{48A46805-EDC3-470A-88B0-B96908A667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65E57-B5F6-40A0-9774-692461B1A76E}"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6B056489-AB51-482A-BB3F-46B5CEBE7FED}">
      <dgm:prSet/>
      <dgm:spPr/>
      <dgm:t>
        <a:bodyPr/>
        <a:lstStyle/>
        <a:p>
          <a:r>
            <a:rPr lang="en-US" b="0" i="0" baseline="0" dirty="0"/>
            <a:t>Students will compose a final reflective essay about their learning and experiences related to interprofessional collaboration and practice answering the following prompts: </a:t>
          </a:r>
          <a:endParaRPr lang="en-US" dirty="0"/>
        </a:p>
      </dgm:t>
    </dgm:pt>
    <dgm:pt modelId="{E40AC20C-3820-4C72-A694-001BFE88418F}" type="parTrans" cxnId="{450305B6-5151-443D-8153-139816AF3D0C}">
      <dgm:prSet/>
      <dgm:spPr/>
      <dgm:t>
        <a:bodyPr/>
        <a:lstStyle/>
        <a:p>
          <a:endParaRPr lang="en-US"/>
        </a:p>
      </dgm:t>
    </dgm:pt>
    <dgm:pt modelId="{128926AD-6495-4527-BD87-C18E615FAEB4}" type="sibTrans" cxnId="{450305B6-5151-443D-8153-139816AF3D0C}">
      <dgm:prSet/>
      <dgm:spPr/>
      <dgm:t>
        <a:bodyPr/>
        <a:lstStyle/>
        <a:p>
          <a:endParaRPr lang="en-US"/>
        </a:p>
      </dgm:t>
    </dgm:pt>
    <dgm:pt modelId="{6319AC88-1AFB-4AF0-A3FA-37CA59AA8E8F}">
      <dgm:prSet/>
      <dgm:spPr/>
      <dgm:t>
        <a:bodyPr/>
        <a:lstStyle/>
        <a:p>
          <a:r>
            <a:rPr lang="en-US" b="1" i="0" baseline="0"/>
            <a:t>Introduction</a:t>
          </a:r>
          <a:r>
            <a:rPr lang="en-US" b="0" i="0" baseline="0"/>
            <a:t>: </a:t>
          </a:r>
          <a:endParaRPr lang="en-US"/>
        </a:p>
      </dgm:t>
    </dgm:pt>
    <dgm:pt modelId="{C6C2C1F4-C1E1-427D-A529-CDD4CE7F20D5}" type="parTrans" cxnId="{26C46908-D623-4D51-A2E2-7165D77A1C25}">
      <dgm:prSet/>
      <dgm:spPr/>
      <dgm:t>
        <a:bodyPr/>
        <a:lstStyle/>
        <a:p>
          <a:endParaRPr lang="en-US"/>
        </a:p>
      </dgm:t>
    </dgm:pt>
    <dgm:pt modelId="{02EC86C8-9EBE-4E73-AE72-FC042B15DFEC}" type="sibTrans" cxnId="{26C46908-D623-4D51-A2E2-7165D77A1C25}">
      <dgm:prSet/>
      <dgm:spPr/>
      <dgm:t>
        <a:bodyPr/>
        <a:lstStyle/>
        <a:p>
          <a:endParaRPr lang="en-US"/>
        </a:p>
      </dgm:t>
    </dgm:pt>
    <dgm:pt modelId="{D6F0A592-691C-4BA1-9AE6-E2C778BD2965}">
      <dgm:prSet custT="1"/>
      <dgm:spPr/>
      <dgm:t>
        <a:bodyPr/>
        <a:lstStyle/>
        <a:p>
          <a:r>
            <a:rPr lang="en-US" sz="1200" b="0" i="0" baseline="0" dirty="0"/>
            <a:t>State your initial perceptions of interprofessional practice before the course and how they have evolved. </a:t>
          </a:r>
          <a:endParaRPr lang="en-US" sz="1200" dirty="0"/>
        </a:p>
      </dgm:t>
    </dgm:pt>
    <dgm:pt modelId="{292F0F59-DAD9-43E1-A658-130B9ECA5C69}" type="parTrans" cxnId="{C58F4974-DDB5-4667-9526-B0213791C491}">
      <dgm:prSet/>
      <dgm:spPr/>
      <dgm:t>
        <a:bodyPr/>
        <a:lstStyle/>
        <a:p>
          <a:endParaRPr lang="en-US"/>
        </a:p>
      </dgm:t>
    </dgm:pt>
    <dgm:pt modelId="{400D5708-FA55-4AB0-9BE5-B242276E81B4}" type="sibTrans" cxnId="{C58F4974-DDB5-4667-9526-B0213791C491}">
      <dgm:prSet/>
      <dgm:spPr/>
      <dgm:t>
        <a:bodyPr/>
        <a:lstStyle/>
        <a:p>
          <a:endParaRPr lang="en-US"/>
        </a:p>
      </dgm:t>
    </dgm:pt>
    <dgm:pt modelId="{8922081D-99E3-443C-A946-84DD0DC8CC11}">
      <dgm:prSet/>
      <dgm:spPr/>
      <dgm:t>
        <a:bodyPr/>
        <a:lstStyle/>
        <a:p>
          <a:r>
            <a:rPr lang="en-US" b="1" i="0" baseline="0"/>
            <a:t>Individual Learning: </a:t>
          </a:r>
          <a:endParaRPr lang="en-US"/>
        </a:p>
      </dgm:t>
    </dgm:pt>
    <dgm:pt modelId="{D6DE2D32-B2EC-4715-BAE3-938137198F61}" type="parTrans" cxnId="{1136FA29-7E52-47DD-B79E-719254F64EDC}">
      <dgm:prSet/>
      <dgm:spPr/>
      <dgm:t>
        <a:bodyPr/>
        <a:lstStyle/>
        <a:p>
          <a:endParaRPr lang="en-US"/>
        </a:p>
      </dgm:t>
    </dgm:pt>
    <dgm:pt modelId="{E56CFFF0-C416-4C0D-9BD9-F5FC72BF8776}" type="sibTrans" cxnId="{1136FA29-7E52-47DD-B79E-719254F64EDC}">
      <dgm:prSet/>
      <dgm:spPr/>
      <dgm:t>
        <a:bodyPr/>
        <a:lstStyle/>
        <a:p>
          <a:endParaRPr lang="en-US"/>
        </a:p>
      </dgm:t>
    </dgm:pt>
    <dgm:pt modelId="{82DDCC54-0F07-45AD-B96E-D850A68C9940}">
      <dgm:prSet custT="1"/>
      <dgm:spPr/>
      <dgm:t>
        <a:bodyPr/>
        <a:lstStyle/>
        <a:p>
          <a:r>
            <a:rPr lang="en-US" sz="800" b="0" i="0" baseline="0" dirty="0"/>
            <a:t> </a:t>
          </a:r>
          <a:r>
            <a:rPr lang="en-US" sz="1200" b="0" i="0" baseline="0" dirty="0"/>
            <a:t>Describe the specific knowledge and skills you gained through this course. </a:t>
          </a:r>
          <a:endParaRPr lang="en-US" sz="1200" dirty="0"/>
        </a:p>
      </dgm:t>
    </dgm:pt>
    <dgm:pt modelId="{467D608D-4C32-48CA-9895-BB44E50A6799}" type="parTrans" cxnId="{4F4E1422-282E-4B71-B770-394D978C4DD2}">
      <dgm:prSet/>
      <dgm:spPr/>
      <dgm:t>
        <a:bodyPr/>
        <a:lstStyle/>
        <a:p>
          <a:endParaRPr lang="en-US"/>
        </a:p>
      </dgm:t>
    </dgm:pt>
    <dgm:pt modelId="{E1114112-0850-4015-BBB6-D2D750C824D5}" type="sibTrans" cxnId="{4F4E1422-282E-4B71-B770-394D978C4DD2}">
      <dgm:prSet/>
      <dgm:spPr/>
      <dgm:t>
        <a:bodyPr/>
        <a:lstStyle/>
        <a:p>
          <a:endParaRPr lang="en-US"/>
        </a:p>
      </dgm:t>
    </dgm:pt>
    <dgm:pt modelId="{19061B34-72B0-45E3-AEBF-1AE3B6A88102}">
      <dgm:prSet/>
      <dgm:spPr/>
      <dgm:t>
        <a:bodyPr/>
        <a:lstStyle/>
        <a:p>
          <a:r>
            <a:rPr lang="en-US" b="1" i="0" baseline="0"/>
            <a:t>Team Dynamics: </a:t>
          </a:r>
          <a:endParaRPr lang="en-US"/>
        </a:p>
      </dgm:t>
    </dgm:pt>
    <dgm:pt modelId="{C8D958C4-43BC-4CE5-AABD-56F09E54E5B1}" type="parTrans" cxnId="{15E7E3EC-1CC8-4088-A087-D81DC29B1648}">
      <dgm:prSet/>
      <dgm:spPr/>
      <dgm:t>
        <a:bodyPr/>
        <a:lstStyle/>
        <a:p>
          <a:endParaRPr lang="en-US"/>
        </a:p>
      </dgm:t>
    </dgm:pt>
    <dgm:pt modelId="{3F764521-EAB5-40A6-AA17-DEF033188E02}" type="sibTrans" cxnId="{15E7E3EC-1CC8-4088-A087-D81DC29B1648}">
      <dgm:prSet/>
      <dgm:spPr/>
      <dgm:t>
        <a:bodyPr/>
        <a:lstStyle/>
        <a:p>
          <a:endParaRPr lang="en-US"/>
        </a:p>
      </dgm:t>
    </dgm:pt>
    <dgm:pt modelId="{6B361868-5119-426E-80B3-A759E74BD81A}">
      <dgm:prSet custT="1"/>
      <dgm:spPr/>
      <dgm:t>
        <a:bodyPr/>
        <a:lstStyle/>
        <a:p>
          <a:r>
            <a:rPr lang="en-US" sz="1100" b="0" i="0" baseline="0" dirty="0"/>
            <a:t> For the team activity, discuss how communication within the team contributed to or hindered the achievement of the team goals. If there were there any conflicts, discuss how were they addressed and resolved. If there were no conflicts, discuss why you think the team worked well. </a:t>
          </a:r>
          <a:endParaRPr lang="en-US" sz="1100" dirty="0"/>
        </a:p>
      </dgm:t>
    </dgm:pt>
    <dgm:pt modelId="{DEBC5D9B-E10E-42C6-9813-EA4A0820E5ED}" type="parTrans" cxnId="{C7CF03E7-EDA8-4891-86AA-83B609F45A36}">
      <dgm:prSet/>
      <dgm:spPr/>
      <dgm:t>
        <a:bodyPr/>
        <a:lstStyle/>
        <a:p>
          <a:endParaRPr lang="en-US"/>
        </a:p>
      </dgm:t>
    </dgm:pt>
    <dgm:pt modelId="{2C759CC0-9E4C-4B7D-AB3C-5CF9700F75BD}" type="sibTrans" cxnId="{C7CF03E7-EDA8-4891-86AA-83B609F45A36}">
      <dgm:prSet/>
      <dgm:spPr/>
      <dgm:t>
        <a:bodyPr/>
        <a:lstStyle/>
        <a:p>
          <a:endParaRPr lang="en-US"/>
        </a:p>
      </dgm:t>
    </dgm:pt>
    <dgm:pt modelId="{BC865994-AA7F-45C7-9190-6E7738EA90FA}">
      <dgm:prSet/>
      <dgm:spPr/>
      <dgm:t>
        <a:bodyPr/>
        <a:lstStyle/>
        <a:p>
          <a:r>
            <a:rPr lang="en-US" b="1" i="0" baseline="0"/>
            <a:t>Conclusions: </a:t>
          </a:r>
          <a:endParaRPr lang="en-US"/>
        </a:p>
      </dgm:t>
    </dgm:pt>
    <dgm:pt modelId="{5FF691B5-B289-4DA0-82FA-95D1814D6433}" type="parTrans" cxnId="{C588F084-966A-416F-841C-635F1803C736}">
      <dgm:prSet/>
      <dgm:spPr/>
      <dgm:t>
        <a:bodyPr/>
        <a:lstStyle/>
        <a:p>
          <a:endParaRPr lang="en-US"/>
        </a:p>
      </dgm:t>
    </dgm:pt>
    <dgm:pt modelId="{A46A0975-9923-427B-8715-F2AD9DCABC88}" type="sibTrans" cxnId="{C588F084-966A-416F-841C-635F1803C736}">
      <dgm:prSet/>
      <dgm:spPr/>
      <dgm:t>
        <a:bodyPr/>
        <a:lstStyle/>
        <a:p>
          <a:endParaRPr lang="en-US"/>
        </a:p>
      </dgm:t>
    </dgm:pt>
    <dgm:pt modelId="{59AD4AB4-4423-44F5-AFE7-88426EFADC1C}">
      <dgm:prSet custT="1"/>
      <dgm:spPr/>
      <dgm:t>
        <a:bodyPr/>
        <a:lstStyle/>
        <a:p>
          <a:r>
            <a:rPr lang="en-US" sz="800" b="0" i="0" baseline="0" dirty="0"/>
            <a:t> </a:t>
          </a:r>
          <a:r>
            <a:rPr lang="en-US" sz="1000" b="0" i="0" baseline="0" dirty="0"/>
            <a:t>Consider how the principles learned can be applied or are being applied in your professional practice or future  career. </a:t>
          </a:r>
          <a:endParaRPr lang="en-US" sz="1000" dirty="0"/>
        </a:p>
      </dgm:t>
    </dgm:pt>
    <dgm:pt modelId="{2471A2F9-A4CA-4003-8E4D-39A0B5BAF89B}" type="parTrans" cxnId="{828A6BB5-D201-40E3-84FD-DE4EFB1E6E05}">
      <dgm:prSet/>
      <dgm:spPr/>
      <dgm:t>
        <a:bodyPr/>
        <a:lstStyle/>
        <a:p>
          <a:endParaRPr lang="en-US"/>
        </a:p>
      </dgm:t>
    </dgm:pt>
    <dgm:pt modelId="{4EEE84CF-401A-4691-8451-D75A436840ED}" type="sibTrans" cxnId="{828A6BB5-D201-40E3-84FD-DE4EFB1E6E05}">
      <dgm:prSet/>
      <dgm:spPr/>
      <dgm:t>
        <a:bodyPr/>
        <a:lstStyle/>
        <a:p>
          <a:endParaRPr lang="en-US"/>
        </a:p>
      </dgm:t>
    </dgm:pt>
    <dgm:pt modelId="{91A1960E-A08B-4F15-AA43-09117BDB3A70}">
      <dgm:prSet custT="1"/>
      <dgm:spPr/>
      <dgm:t>
        <a:bodyPr/>
        <a:lstStyle/>
        <a:p>
          <a:r>
            <a:rPr lang="en-US" sz="1000" b="0" i="0" baseline="0" dirty="0"/>
            <a:t> Reflect on how this course has prepared you for interprofessional collaborative practice in your future </a:t>
          </a:r>
          <a:endParaRPr lang="en-US" sz="1000" dirty="0"/>
        </a:p>
      </dgm:t>
    </dgm:pt>
    <dgm:pt modelId="{359895B7-8D04-4940-9A9A-54EB30C3B277}" type="parTrans" cxnId="{3B7B14A5-887A-47A0-AD70-6DD421906EE0}">
      <dgm:prSet/>
      <dgm:spPr/>
      <dgm:t>
        <a:bodyPr/>
        <a:lstStyle/>
        <a:p>
          <a:endParaRPr lang="en-US"/>
        </a:p>
      </dgm:t>
    </dgm:pt>
    <dgm:pt modelId="{68F2FB62-EF6C-46EB-8E4F-524EAEC5BD9D}" type="sibTrans" cxnId="{3B7B14A5-887A-47A0-AD70-6DD421906EE0}">
      <dgm:prSet/>
      <dgm:spPr/>
      <dgm:t>
        <a:bodyPr/>
        <a:lstStyle/>
        <a:p>
          <a:endParaRPr lang="en-US"/>
        </a:p>
      </dgm:t>
    </dgm:pt>
    <dgm:pt modelId="{4BFBD5CD-BFA8-4750-B448-95E41EFE68B6}">
      <dgm:prSet custT="1"/>
      <dgm:spPr/>
      <dgm:t>
        <a:bodyPr/>
        <a:lstStyle/>
        <a:p>
          <a:r>
            <a:rPr lang="en-US" sz="1000" b="0" i="0" baseline="0" dirty="0"/>
            <a:t> Describe how interprofessional collaboration and practice can contribute to improving health outcomes. </a:t>
          </a:r>
          <a:endParaRPr lang="en-US" sz="1000" dirty="0"/>
        </a:p>
      </dgm:t>
    </dgm:pt>
    <dgm:pt modelId="{D06B33AC-95B4-4CBB-862A-D784C5369231}" type="parTrans" cxnId="{635D335B-7341-4959-A1FF-3D8E215E6335}">
      <dgm:prSet/>
      <dgm:spPr/>
      <dgm:t>
        <a:bodyPr/>
        <a:lstStyle/>
        <a:p>
          <a:endParaRPr lang="en-US"/>
        </a:p>
      </dgm:t>
    </dgm:pt>
    <dgm:pt modelId="{A2B9BB8D-61E0-4C15-98A9-DF0EE9EC22BA}" type="sibTrans" cxnId="{635D335B-7341-4959-A1FF-3D8E215E6335}">
      <dgm:prSet/>
      <dgm:spPr/>
      <dgm:t>
        <a:bodyPr/>
        <a:lstStyle/>
        <a:p>
          <a:endParaRPr lang="en-US"/>
        </a:p>
      </dgm:t>
    </dgm:pt>
    <dgm:pt modelId="{172D6D41-54B6-4316-BE6B-5BCEBD7D30E6}" type="pres">
      <dgm:prSet presAssocID="{F4165E57-B5F6-40A0-9774-692461B1A76E}" presName="Name0" presStyleCnt="0">
        <dgm:presLayoutVars>
          <dgm:dir/>
          <dgm:animLvl val="lvl"/>
          <dgm:resizeHandles val="exact"/>
        </dgm:presLayoutVars>
      </dgm:prSet>
      <dgm:spPr/>
    </dgm:pt>
    <dgm:pt modelId="{0419F958-FE5F-4C5B-925D-BBD4EDF07471}" type="pres">
      <dgm:prSet presAssocID="{6B056489-AB51-482A-BB3F-46B5CEBE7FED}" presName="linNode" presStyleCnt="0"/>
      <dgm:spPr/>
    </dgm:pt>
    <dgm:pt modelId="{4A1C0964-38D0-4F5C-9C43-214954FA8878}" type="pres">
      <dgm:prSet presAssocID="{6B056489-AB51-482A-BB3F-46B5CEBE7FED}" presName="parentText" presStyleLbl="node1" presStyleIdx="0" presStyleCnt="5" custScaleX="277778">
        <dgm:presLayoutVars>
          <dgm:chMax val="1"/>
          <dgm:bulletEnabled val="1"/>
        </dgm:presLayoutVars>
      </dgm:prSet>
      <dgm:spPr/>
    </dgm:pt>
    <dgm:pt modelId="{645C5C7E-D46C-44B2-92C7-AC6C19F96B5B}" type="pres">
      <dgm:prSet presAssocID="{128926AD-6495-4527-BD87-C18E615FAEB4}" presName="sp" presStyleCnt="0"/>
      <dgm:spPr/>
    </dgm:pt>
    <dgm:pt modelId="{D7BFF3DB-3C82-4C63-A0CD-46D74DBE4033}" type="pres">
      <dgm:prSet presAssocID="{6319AC88-1AFB-4AF0-A3FA-37CA59AA8E8F}" presName="linNode" presStyleCnt="0"/>
      <dgm:spPr/>
    </dgm:pt>
    <dgm:pt modelId="{01DB9454-AA64-4155-8FE9-DAE422A5A52D}" type="pres">
      <dgm:prSet presAssocID="{6319AC88-1AFB-4AF0-A3FA-37CA59AA8E8F}" presName="parentText" presStyleLbl="node1" presStyleIdx="1" presStyleCnt="5">
        <dgm:presLayoutVars>
          <dgm:chMax val="1"/>
          <dgm:bulletEnabled val="1"/>
        </dgm:presLayoutVars>
      </dgm:prSet>
      <dgm:spPr/>
    </dgm:pt>
    <dgm:pt modelId="{EC2EEFF0-0EF0-411F-A4CE-1D432C118FAA}" type="pres">
      <dgm:prSet presAssocID="{6319AC88-1AFB-4AF0-A3FA-37CA59AA8E8F}" presName="descendantText" presStyleLbl="alignAccFollowNode1" presStyleIdx="0" presStyleCnt="4">
        <dgm:presLayoutVars>
          <dgm:bulletEnabled val="1"/>
        </dgm:presLayoutVars>
      </dgm:prSet>
      <dgm:spPr/>
    </dgm:pt>
    <dgm:pt modelId="{43A88326-220E-4A30-876C-1C5949689420}" type="pres">
      <dgm:prSet presAssocID="{02EC86C8-9EBE-4E73-AE72-FC042B15DFEC}" presName="sp" presStyleCnt="0"/>
      <dgm:spPr/>
    </dgm:pt>
    <dgm:pt modelId="{6C0DA681-CD2E-4E91-B694-30A307C01D73}" type="pres">
      <dgm:prSet presAssocID="{8922081D-99E3-443C-A946-84DD0DC8CC11}" presName="linNode" presStyleCnt="0"/>
      <dgm:spPr/>
    </dgm:pt>
    <dgm:pt modelId="{E28A8308-7783-432C-87C2-30FB55C24C54}" type="pres">
      <dgm:prSet presAssocID="{8922081D-99E3-443C-A946-84DD0DC8CC11}" presName="parentText" presStyleLbl="node1" presStyleIdx="2" presStyleCnt="5">
        <dgm:presLayoutVars>
          <dgm:chMax val="1"/>
          <dgm:bulletEnabled val="1"/>
        </dgm:presLayoutVars>
      </dgm:prSet>
      <dgm:spPr/>
    </dgm:pt>
    <dgm:pt modelId="{857C5A2C-3125-435F-8244-3E1D9A75F4CB}" type="pres">
      <dgm:prSet presAssocID="{8922081D-99E3-443C-A946-84DD0DC8CC11}" presName="descendantText" presStyleLbl="alignAccFollowNode1" presStyleIdx="1" presStyleCnt="4">
        <dgm:presLayoutVars>
          <dgm:bulletEnabled val="1"/>
        </dgm:presLayoutVars>
      </dgm:prSet>
      <dgm:spPr/>
    </dgm:pt>
    <dgm:pt modelId="{E0C854EC-FEF9-474D-8CE6-776BF0AEFB88}" type="pres">
      <dgm:prSet presAssocID="{E56CFFF0-C416-4C0D-9BD9-F5FC72BF8776}" presName="sp" presStyleCnt="0"/>
      <dgm:spPr/>
    </dgm:pt>
    <dgm:pt modelId="{59253E6C-91A6-42B3-B364-4E0AB9729020}" type="pres">
      <dgm:prSet presAssocID="{19061B34-72B0-45E3-AEBF-1AE3B6A88102}" presName="linNode" presStyleCnt="0"/>
      <dgm:spPr/>
    </dgm:pt>
    <dgm:pt modelId="{55A19261-1841-4EC9-BD05-082E37ADE5F8}" type="pres">
      <dgm:prSet presAssocID="{19061B34-72B0-45E3-AEBF-1AE3B6A88102}" presName="parentText" presStyleLbl="node1" presStyleIdx="3" presStyleCnt="5">
        <dgm:presLayoutVars>
          <dgm:chMax val="1"/>
          <dgm:bulletEnabled val="1"/>
        </dgm:presLayoutVars>
      </dgm:prSet>
      <dgm:spPr/>
    </dgm:pt>
    <dgm:pt modelId="{F03D8125-97EB-4996-A201-86AC2993802C}" type="pres">
      <dgm:prSet presAssocID="{19061B34-72B0-45E3-AEBF-1AE3B6A88102}" presName="descendantText" presStyleLbl="alignAccFollowNode1" presStyleIdx="2" presStyleCnt="4" custScaleY="123039">
        <dgm:presLayoutVars>
          <dgm:bulletEnabled val="1"/>
        </dgm:presLayoutVars>
      </dgm:prSet>
      <dgm:spPr/>
    </dgm:pt>
    <dgm:pt modelId="{92282569-566D-4201-BDC9-41E95CE904D2}" type="pres">
      <dgm:prSet presAssocID="{3F764521-EAB5-40A6-AA17-DEF033188E02}" presName="sp" presStyleCnt="0"/>
      <dgm:spPr/>
    </dgm:pt>
    <dgm:pt modelId="{F5077099-7D38-4607-A37D-7D3FD857B341}" type="pres">
      <dgm:prSet presAssocID="{BC865994-AA7F-45C7-9190-6E7738EA90FA}" presName="linNode" presStyleCnt="0"/>
      <dgm:spPr/>
    </dgm:pt>
    <dgm:pt modelId="{DF385C03-D18E-4793-9B4D-A2E475306850}" type="pres">
      <dgm:prSet presAssocID="{BC865994-AA7F-45C7-9190-6E7738EA90FA}" presName="parentText" presStyleLbl="node1" presStyleIdx="4" presStyleCnt="5">
        <dgm:presLayoutVars>
          <dgm:chMax val="1"/>
          <dgm:bulletEnabled val="1"/>
        </dgm:presLayoutVars>
      </dgm:prSet>
      <dgm:spPr/>
    </dgm:pt>
    <dgm:pt modelId="{1F9D1FBE-6758-48A1-87FF-047F740DD661}" type="pres">
      <dgm:prSet presAssocID="{BC865994-AA7F-45C7-9190-6E7738EA90FA}" presName="descendantText" presStyleLbl="alignAccFollowNode1" presStyleIdx="3" presStyleCnt="4" custScaleY="165528">
        <dgm:presLayoutVars>
          <dgm:bulletEnabled val="1"/>
        </dgm:presLayoutVars>
      </dgm:prSet>
      <dgm:spPr/>
    </dgm:pt>
  </dgm:ptLst>
  <dgm:cxnLst>
    <dgm:cxn modelId="{299BD506-6333-4281-A734-2CB7EF78F66D}" type="presOf" srcId="{F4165E57-B5F6-40A0-9774-692461B1A76E}" destId="{172D6D41-54B6-4316-BE6B-5BCEBD7D30E6}" srcOrd="0" destOrd="0" presId="urn:microsoft.com/office/officeart/2005/8/layout/vList5"/>
    <dgm:cxn modelId="{26C46908-D623-4D51-A2E2-7165D77A1C25}" srcId="{F4165E57-B5F6-40A0-9774-692461B1A76E}" destId="{6319AC88-1AFB-4AF0-A3FA-37CA59AA8E8F}" srcOrd="1" destOrd="0" parTransId="{C6C2C1F4-C1E1-427D-A529-CDD4CE7F20D5}" sibTransId="{02EC86C8-9EBE-4E73-AE72-FC042B15DFEC}"/>
    <dgm:cxn modelId="{4F4E1422-282E-4B71-B770-394D978C4DD2}" srcId="{8922081D-99E3-443C-A946-84DD0DC8CC11}" destId="{82DDCC54-0F07-45AD-B96E-D850A68C9940}" srcOrd="0" destOrd="0" parTransId="{467D608D-4C32-48CA-9895-BB44E50A6799}" sibTransId="{E1114112-0850-4015-BBB6-D2D750C824D5}"/>
    <dgm:cxn modelId="{1136FA29-7E52-47DD-B79E-719254F64EDC}" srcId="{F4165E57-B5F6-40A0-9774-692461B1A76E}" destId="{8922081D-99E3-443C-A946-84DD0DC8CC11}" srcOrd="2" destOrd="0" parTransId="{D6DE2D32-B2EC-4715-BAE3-938137198F61}" sibTransId="{E56CFFF0-C416-4C0D-9BD9-F5FC72BF8776}"/>
    <dgm:cxn modelId="{635D335B-7341-4959-A1FF-3D8E215E6335}" srcId="{BC865994-AA7F-45C7-9190-6E7738EA90FA}" destId="{4BFBD5CD-BFA8-4750-B448-95E41EFE68B6}" srcOrd="1" destOrd="0" parTransId="{D06B33AC-95B4-4CBB-862A-D784C5369231}" sibTransId="{A2B9BB8D-61E0-4C15-98A9-DF0EE9EC22BA}"/>
    <dgm:cxn modelId="{5474E14D-BFF7-4A96-9579-AC5901D053B9}" type="presOf" srcId="{BC865994-AA7F-45C7-9190-6E7738EA90FA}" destId="{DF385C03-D18E-4793-9B4D-A2E475306850}" srcOrd="0" destOrd="0" presId="urn:microsoft.com/office/officeart/2005/8/layout/vList5"/>
    <dgm:cxn modelId="{13CD314F-CF77-4B36-89CE-A79BD7095C40}" type="presOf" srcId="{6B361868-5119-426E-80B3-A759E74BD81A}" destId="{F03D8125-97EB-4996-A201-86AC2993802C}" srcOrd="0" destOrd="0" presId="urn:microsoft.com/office/officeart/2005/8/layout/vList5"/>
    <dgm:cxn modelId="{AC0BC972-9BF2-4666-B737-879FA800B35B}" type="presOf" srcId="{91A1960E-A08B-4F15-AA43-09117BDB3A70}" destId="{1F9D1FBE-6758-48A1-87FF-047F740DD661}" srcOrd="0" destOrd="2" presId="urn:microsoft.com/office/officeart/2005/8/layout/vList5"/>
    <dgm:cxn modelId="{C58F4974-DDB5-4667-9526-B0213791C491}" srcId="{6319AC88-1AFB-4AF0-A3FA-37CA59AA8E8F}" destId="{D6F0A592-691C-4BA1-9AE6-E2C778BD2965}" srcOrd="0" destOrd="0" parTransId="{292F0F59-DAD9-43E1-A658-130B9ECA5C69}" sibTransId="{400D5708-FA55-4AB0-9BE5-B242276E81B4}"/>
    <dgm:cxn modelId="{B15D4A54-35A8-469E-91A5-2E04C2CED531}" type="presOf" srcId="{59AD4AB4-4423-44F5-AFE7-88426EFADC1C}" destId="{1F9D1FBE-6758-48A1-87FF-047F740DD661}" srcOrd="0" destOrd="0" presId="urn:microsoft.com/office/officeart/2005/8/layout/vList5"/>
    <dgm:cxn modelId="{C588F084-966A-416F-841C-635F1803C736}" srcId="{F4165E57-B5F6-40A0-9774-692461B1A76E}" destId="{BC865994-AA7F-45C7-9190-6E7738EA90FA}" srcOrd="4" destOrd="0" parTransId="{5FF691B5-B289-4DA0-82FA-95D1814D6433}" sibTransId="{A46A0975-9923-427B-8715-F2AD9DCABC88}"/>
    <dgm:cxn modelId="{FA6BC989-AED0-4DA2-A222-C290EE5C7BB7}" type="presOf" srcId="{D6F0A592-691C-4BA1-9AE6-E2C778BD2965}" destId="{EC2EEFF0-0EF0-411F-A4CE-1D432C118FAA}" srcOrd="0" destOrd="0" presId="urn:microsoft.com/office/officeart/2005/8/layout/vList5"/>
    <dgm:cxn modelId="{A1C64B8D-B43F-4ECC-A8FE-A9268F7B2562}" type="presOf" srcId="{4BFBD5CD-BFA8-4750-B448-95E41EFE68B6}" destId="{1F9D1FBE-6758-48A1-87FF-047F740DD661}" srcOrd="0" destOrd="1" presId="urn:microsoft.com/office/officeart/2005/8/layout/vList5"/>
    <dgm:cxn modelId="{67A9FD95-13AE-4205-9351-68EAEEACEA82}" type="presOf" srcId="{8922081D-99E3-443C-A946-84DD0DC8CC11}" destId="{E28A8308-7783-432C-87C2-30FB55C24C54}" srcOrd="0" destOrd="0" presId="urn:microsoft.com/office/officeart/2005/8/layout/vList5"/>
    <dgm:cxn modelId="{3B7B14A5-887A-47A0-AD70-6DD421906EE0}" srcId="{BC865994-AA7F-45C7-9190-6E7738EA90FA}" destId="{91A1960E-A08B-4F15-AA43-09117BDB3A70}" srcOrd="2" destOrd="0" parTransId="{359895B7-8D04-4940-9A9A-54EB30C3B277}" sibTransId="{68F2FB62-EF6C-46EB-8E4F-524EAEC5BD9D}"/>
    <dgm:cxn modelId="{828A6BB5-D201-40E3-84FD-DE4EFB1E6E05}" srcId="{BC865994-AA7F-45C7-9190-6E7738EA90FA}" destId="{59AD4AB4-4423-44F5-AFE7-88426EFADC1C}" srcOrd="0" destOrd="0" parTransId="{2471A2F9-A4CA-4003-8E4D-39A0B5BAF89B}" sibTransId="{4EEE84CF-401A-4691-8451-D75A436840ED}"/>
    <dgm:cxn modelId="{450305B6-5151-443D-8153-139816AF3D0C}" srcId="{F4165E57-B5F6-40A0-9774-692461B1A76E}" destId="{6B056489-AB51-482A-BB3F-46B5CEBE7FED}" srcOrd="0" destOrd="0" parTransId="{E40AC20C-3820-4C72-A694-001BFE88418F}" sibTransId="{128926AD-6495-4527-BD87-C18E615FAEB4}"/>
    <dgm:cxn modelId="{31D34DBB-C727-4838-92FF-C484F6511BE6}" type="presOf" srcId="{82DDCC54-0F07-45AD-B96E-D850A68C9940}" destId="{857C5A2C-3125-435F-8244-3E1D9A75F4CB}" srcOrd="0" destOrd="0" presId="urn:microsoft.com/office/officeart/2005/8/layout/vList5"/>
    <dgm:cxn modelId="{C7CF03E7-EDA8-4891-86AA-83B609F45A36}" srcId="{19061B34-72B0-45E3-AEBF-1AE3B6A88102}" destId="{6B361868-5119-426E-80B3-A759E74BD81A}" srcOrd="0" destOrd="0" parTransId="{DEBC5D9B-E10E-42C6-9813-EA4A0820E5ED}" sibTransId="{2C759CC0-9E4C-4B7D-AB3C-5CF9700F75BD}"/>
    <dgm:cxn modelId="{0C7895E9-B25E-44D4-B864-01D9E01953CD}" type="presOf" srcId="{6B056489-AB51-482A-BB3F-46B5CEBE7FED}" destId="{4A1C0964-38D0-4F5C-9C43-214954FA8878}" srcOrd="0" destOrd="0" presId="urn:microsoft.com/office/officeart/2005/8/layout/vList5"/>
    <dgm:cxn modelId="{15E7E3EC-1CC8-4088-A087-D81DC29B1648}" srcId="{F4165E57-B5F6-40A0-9774-692461B1A76E}" destId="{19061B34-72B0-45E3-AEBF-1AE3B6A88102}" srcOrd="3" destOrd="0" parTransId="{C8D958C4-43BC-4CE5-AABD-56F09E54E5B1}" sibTransId="{3F764521-EAB5-40A6-AA17-DEF033188E02}"/>
    <dgm:cxn modelId="{1C7904F2-047F-4AA4-93E7-C813F2159207}" type="presOf" srcId="{6319AC88-1AFB-4AF0-A3FA-37CA59AA8E8F}" destId="{01DB9454-AA64-4155-8FE9-DAE422A5A52D}" srcOrd="0" destOrd="0" presId="urn:microsoft.com/office/officeart/2005/8/layout/vList5"/>
    <dgm:cxn modelId="{A516FCFA-42F9-4EAB-B237-B70DA821A222}" type="presOf" srcId="{19061B34-72B0-45E3-AEBF-1AE3B6A88102}" destId="{55A19261-1841-4EC9-BD05-082E37ADE5F8}" srcOrd="0" destOrd="0" presId="urn:microsoft.com/office/officeart/2005/8/layout/vList5"/>
    <dgm:cxn modelId="{CDAC5E3D-C717-44DD-A99E-F648EB91BEFB}" type="presParOf" srcId="{172D6D41-54B6-4316-BE6B-5BCEBD7D30E6}" destId="{0419F958-FE5F-4C5B-925D-BBD4EDF07471}" srcOrd="0" destOrd="0" presId="urn:microsoft.com/office/officeart/2005/8/layout/vList5"/>
    <dgm:cxn modelId="{C68C1CD1-4BD8-4549-8979-99FE8EE3B1A2}" type="presParOf" srcId="{0419F958-FE5F-4C5B-925D-BBD4EDF07471}" destId="{4A1C0964-38D0-4F5C-9C43-214954FA8878}" srcOrd="0" destOrd="0" presId="urn:microsoft.com/office/officeart/2005/8/layout/vList5"/>
    <dgm:cxn modelId="{623D2E52-B0E0-4C0D-8D6A-AAA20FD8B8CB}" type="presParOf" srcId="{172D6D41-54B6-4316-BE6B-5BCEBD7D30E6}" destId="{645C5C7E-D46C-44B2-92C7-AC6C19F96B5B}" srcOrd="1" destOrd="0" presId="urn:microsoft.com/office/officeart/2005/8/layout/vList5"/>
    <dgm:cxn modelId="{A4513426-68C6-4189-95A3-19E4DEB0F18E}" type="presParOf" srcId="{172D6D41-54B6-4316-BE6B-5BCEBD7D30E6}" destId="{D7BFF3DB-3C82-4C63-A0CD-46D74DBE4033}" srcOrd="2" destOrd="0" presId="urn:microsoft.com/office/officeart/2005/8/layout/vList5"/>
    <dgm:cxn modelId="{C97FA754-9D53-4707-A8EB-C57716C79179}" type="presParOf" srcId="{D7BFF3DB-3C82-4C63-A0CD-46D74DBE4033}" destId="{01DB9454-AA64-4155-8FE9-DAE422A5A52D}" srcOrd="0" destOrd="0" presId="urn:microsoft.com/office/officeart/2005/8/layout/vList5"/>
    <dgm:cxn modelId="{0CFF3DD9-9947-46EB-A3BB-CDD14A02FD2D}" type="presParOf" srcId="{D7BFF3DB-3C82-4C63-A0CD-46D74DBE4033}" destId="{EC2EEFF0-0EF0-411F-A4CE-1D432C118FAA}" srcOrd="1" destOrd="0" presId="urn:microsoft.com/office/officeart/2005/8/layout/vList5"/>
    <dgm:cxn modelId="{30C9C969-EFE5-443B-A5E6-E4C7B5F04805}" type="presParOf" srcId="{172D6D41-54B6-4316-BE6B-5BCEBD7D30E6}" destId="{43A88326-220E-4A30-876C-1C5949689420}" srcOrd="3" destOrd="0" presId="urn:microsoft.com/office/officeart/2005/8/layout/vList5"/>
    <dgm:cxn modelId="{67B33A11-5DB5-410E-B21E-72BBBC9B5C61}" type="presParOf" srcId="{172D6D41-54B6-4316-BE6B-5BCEBD7D30E6}" destId="{6C0DA681-CD2E-4E91-B694-30A307C01D73}" srcOrd="4" destOrd="0" presId="urn:microsoft.com/office/officeart/2005/8/layout/vList5"/>
    <dgm:cxn modelId="{133D836F-BD73-4CC9-B42E-0217CC8EEAC5}" type="presParOf" srcId="{6C0DA681-CD2E-4E91-B694-30A307C01D73}" destId="{E28A8308-7783-432C-87C2-30FB55C24C54}" srcOrd="0" destOrd="0" presId="urn:microsoft.com/office/officeart/2005/8/layout/vList5"/>
    <dgm:cxn modelId="{DFF419A4-941A-478B-BA9A-0C12AA10A4E8}" type="presParOf" srcId="{6C0DA681-CD2E-4E91-B694-30A307C01D73}" destId="{857C5A2C-3125-435F-8244-3E1D9A75F4CB}" srcOrd="1" destOrd="0" presId="urn:microsoft.com/office/officeart/2005/8/layout/vList5"/>
    <dgm:cxn modelId="{A43F78E4-1F2A-4536-AC61-CA34E3CE1C3F}" type="presParOf" srcId="{172D6D41-54B6-4316-BE6B-5BCEBD7D30E6}" destId="{E0C854EC-FEF9-474D-8CE6-776BF0AEFB88}" srcOrd="5" destOrd="0" presId="urn:microsoft.com/office/officeart/2005/8/layout/vList5"/>
    <dgm:cxn modelId="{6198CBA5-FE0A-4F20-99FD-BF7D88C7EAD4}" type="presParOf" srcId="{172D6D41-54B6-4316-BE6B-5BCEBD7D30E6}" destId="{59253E6C-91A6-42B3-B364-4E0AB9729020}" srcOrd="6" destOrd="0" presId="urn:microsoft.com/office/officeart/2005/8/layout/vList5"/>
    <dgm:cxn modelId="{763CBEF6-24FC-4C81-8ADE-75C64063AA3C}" type="presParOf" srcId="{59253E6C-91A6-42B3-B364-4E0AB9729020}" destId="{55A19261-1841-4EC9-BD05-082E37ADE5F8}" srcOrd="0" destOrd="0" presId="urn:microsoft.com/office/officeart/2005/8/layout/vList5"/>
    <dgm:cxn modelId="{701AE91C-61D7-4C1A-8DA3-908AA308AA36}" type="presParOf" srcId="{59253E6C-91A6-42B3-B364-4E0AB9729020}" destId="{F03D8125-97EB-4996-A201-86AC2993802C}" srcOrd="1" destOrd="0" presId="urn:microsoft.com/office/officeart/2005/8/layout/vList5"/>
    <dgm:cxn modelId="{F607F5D7-829F-4456-871A-CD308C96F84D}" type="presParOf" srcId="{172D6D41-54B6-4316-BE6B-5BCEBD7D30E6}" destId="{92282569-566D-4201-BDC9-41E95CE904D2}" srcOrd="7" destOrd="0" presId="urn:microsoft.com/office/officeart/2005/8/layout/vList5"/>
    <dgm:cxn modelId="{515E64DE-B455-4663-9C08-F7D20526D8B7}" type="presParOf" srcId="{172D6D41-54B6-4316-BE6B-5BCEBD7D30E6}" destId="{F5077099-7D38-4607-A37D-7D3FD857B341}" srcOrd="8" destOrd="0" presId="urn:microsoft.com/office/officeart/2005/8/layout/vList5"/>
    <dgm:cxn modelId="{33F3BC38-1796-4C05-829D-D7047E1C6BB5}" type="presParOf" srcId="{F5077099-7D38-4607-A37D-7D3FD857B341}" destId="{DF385C03-D18E-4793-9B4D-A2E475306850}" srcOrd="0" destOrd="0" presId="urn:microsoft.com/office/officeart/2005/8/layout/vList5"/>
    <dgm:cxn modelId="{02BC6726-8F66-4835-BD17-167A2941C9AD}" type="presParOf" srcId="{F5077099-7D38-4607-A37D-7D3FD857B341}" destId="{1F9D1FBE-6758-48A1-87FF-047F740DD6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530F-504B-4D03-B225-8DD909229283}">
      <dsp:nvSpPr>
        <dsp:cNvPr id="0" name=""/>
        <dsp:cNvSpPr/>
      </dsp:nvSpPr>
      <dsp:spPr>
        <a:xfrm>
          <a:off x="0" y="0"/>
          <a:ext cx="6638925" cy="166469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Enhances public health outcomes and equips students for effective practice by integrating diverse perspectives and skills. SPHL-6000 equips public health students with the skills and knowledge to effectively collaborate with professionals from other sectors to improve population health outcomes</a:t>
          </a:r>
        </a:p>
      </dsp:txBody>
      <dsp:txXfrm>
        <a:off x="48757" y="48757"/>
        <a:ext cx="4918330" cy="1567183"/>
      </dsp:txXfrm>
    </dsp:sp>
    <dsp:sp modelId="{8413E95C-FFCC-4A71-8CAA-D6F0830287ED}">
      <dsp:nvSpPr>
        <dsp:cNvPr id="0" name=""/>
        <dsp:cNvSpPr/>
      </dsp:nvSpPr>
      <dsp:spPr>
        <a:xfrm>
          <a:off x="1171574" y="2034630"/>
          <a:ext cx="6638925" cy="166469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Students combine perspectives and knowledge of external sectors with their public health training to complete tasks to solve problems. </a:t>
          </a:r>
          <a:endParaRPr lang="en-US" sz="1700" kern="1200" dirty="0"/>
        </a:p>
      </dsp:txBody>
      <dsp:txXfrm>
        <a:off x="1220331" y="2083387"/>
        <a:ext cx="4287782" cy="1567183"/>
      </dsp:txXfrm>
    </dsp:sp>
    <dsp:sp modelId="{5E8F09CD-BF44-410E-812F-4B0EC88C6F79}">
      <dsp:nvSpPr>
        <dsp:cNvPr id="0" name=""/>
        <dsp:cNvSpPr/>
      </dsp:nvSpPr>
      <dsp:spPr>
        <a:xfrm>
          <a:off x="5556871" y="1308637"/>
          <a:ext cx="1082053" cy="1082053"/>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00333" y="1308637"/>
        <a:ext cx="595129" cy="814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ADC5F-DC49-42F8-987D-10038430F1A9}">
      <dsp:nvSpPr>
        <dsp:cNvPr id="0" name=""/>
        <dsp:cNvSpPr/>
      </dsp:nvSpPr>
      <dsp:spPr>
        <a:xfrm>
          <a:off x="857" y="0"/>
          <a:ext cx="3471862" cy="36367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755650">
            <a:lnSpc>
              <a:spcPct val="100000"/>
            </a:lnSpc>
            <a:spcBef>
              <a:spcPct val="0"/>
            </a:spcBef>
            <a:spcAft>
              <a:spcPct val="35000"/>
            </a:spcAft>
            <a:buNone/>
          </a:pPr>
          <a:r>
            <a:rPr lang="en-US" sz="1700" kern="1200"/>
            <a:t>Students will complete the PHaSS-IDP assessments to identify their top Public Health skills, values, missions and tasks according to the PHaSS-IDP instructions and design. </a:t>
          </a:r>
        </a:p>
      </dsp:txBody>
      <dsp:txXfrm>
        <a:off x="857" y="1454696"/>
        <a:ext cx="3471862" cy="2182044"/>
      </dsp:txXfrm>
    </dsp:sp>
    <dsp:sp modelId="{DD74CCBE-0DD2-493B-BB9C-BA6920D2FAFD}">
      <dsp:nvSpPr>
        <dsp:cNvPr id="0" name=""/>
        <dsp:cNvSpPr/>
      </dsp:nvSpPr>
      <dsp:spPr>
        <a:xfrm>
          <a:off x="857" y="0"/>
          <a:ext cx="3471862" cy="1454696"/>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7" y="0"/>
        <a:ext cx="3471862" cy="1454696"/>
      </dsp:txXfrm>
    </dsp:sp>
    <dsp:sp modelId="{9DD1345C-F050-430B-B667-6215AC3D44B7}">
      <dsp:nvSpPr>
        <dsp:cNvPr id="0" name=""/>
        <dsp:cNvSpPr/>
      </dsp:nvSpPr>
      <dsp:spPr>
        <a:xfrm>
          <a:off x="3750468" y="0"/>
          <a:ext cx="3471862" cy="36367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755650">
            <a:lnSpc>
              <a:spcPct val="100000"/>
            </a:lnSpc>
            <a:spcBef>
              <a:spcPct val="0"/>
            </a:spcBef>
            <a:spcAft>
              <a:spcPct val="35000"/>
            </a:spcAft>
            <a:buNone/>
          </a:pPr>
          <a:r>
            <a:rPr lang="en-US" sz="1700" kern="1200"/>
            <a:t>Students will use their findings to help them construct an elevator speech that effectively communicates their skills, education, experience, and the value they add to Public Health. </a:t>
          </a:r>
        </a:p>
      </dsp:txBody>
      <dsp:txXfrm>
        <a:off x="3750468" y="1454696"/>
        <a:ext cx="3471862" cy="2182044"/>
      </dsp:txXfrm>
    </dsp:sp>
    <dsp:sp modelId="{8413ADC0-846B-454F-9AC8-A8F15503D606}">
      <dsp:nvSpPr>
        <dsp:cNvPr id="0" name=""/>
        <dsp:cNvSpPr/>
      </dsp:nvSpPr>
      <dsp:spPr>
        <a:xfrm>
          <a:off x="3750468" y="0"/>
          <a:ext cx="3471862" cy="1454696"/>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50468" y="0"/>
        <a:ext cx="3471862" cy="1454696"/>
      </dsp:txXfrm>
    </dsp:sp>
    <dsp:sp modelId="{F0B5A647-D6BC-4153-AA95-86A5158C0F59}">
      <dsp:nvSpPr>
        <dsp:cNvPr id="0" name=""/>
        <dsp:cNvSpPr/>
      </dsp:nvSpPr>
      <dsp:spPr>
        <a:xfrm>
          <a:off x="7500080" y="0"/>
          <a:ext cx="3471862" cy="36367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755650">
            <a:lnSpc>
              <a:spcPct val="100000"/>
            </a:lnSpc>
            <a:spcBef>
              <a:spcPct val="0"/>
            </a:spcBef>
            <a:spcAft>
              <a:spcPct val="35000"/>
            </a:spcAft>
            <a:buNone/>
          </a:pPr>
          <a:r>
            <a:rPr lang="en-US" sz="1700" kern="1200"/>
            <a:t>Discussion: Identify and discuss various key professions that play crucial roles in public health professional teams.</a:t>
          </a:r>
        </a:p>
      </dsp:txBody>
      <dsp:txXfrm>
        <a:off x="7500080" y="1454696"/>
        <a:ext cx="3471862" cy="2182044"/>
      </dsp:txXfrm>
    </dsp:sp>
    <dsp:sp modelId="{E2C40166-978C-479F-9EA0-24E0D137309A}">
      <dsp:nvSpPr>
        <dsp:cNvPr id="0" name=""/>
        <dsp:cNvSpPr/>
      </dsp:nvSpPr>
      <dsp:spPr>
        <a:xfrm>
          <a:off x="7500080" y="0"/>
          <a:ext cx="3471862" cy="1454696"/>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00080" y="0"/>
        <a:ext cx="3471862" cy="1454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2CDF8-6E1C-4165-8F90-8C9A90910CD2}">
      <dsp:nvSpPr>
        <dsp:cNvPr id="0" name=""/>
        <dsp:cNvSpPr/>
      </dsp:nvSpPr>
      <dsp:spPr>
        <a:xfrm>
          <a:off x="1339" y="77516"/>
          <a:ext cx="4701480" cy="29854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CDBCA-4127-4C5E-8A59-D6D8F69AE32D}">
      <dsp:nvSpPr>
        <dsp:cNvPr id="0" name=""/>
        <dsp:cNvSpPr/>
      </dsp:nvSpPr>
      <dsp:spPr>
        <a:xfrm>
          <a:off x="523726" y="573783"/>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611167" y="661224"/>
        <a:ext cx="4526598" cy="2810558"/>
      </dsp:txXfrm>
    </dsp:sp>
    <dsp:sp modelId="{68A16115-EE91-4AE9-BECC-073405F21EE8}">
      <dsp:nvSpPr>
        <dsp:cNvPr id="0" name=""/>
        <dsp:cNvSpPr/>
      </dsp:nvSpPr>
      <dsp:spPr>
        <a:xfrm>
          <a:off x="5747593" y="77516"/>
          <a:ext cx="4701480" cy="29854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29A41-AC2E-48AD-BAAB-E3531AFDDC18}">
      <dsp:nvSpPr>
        <dsp:cNvPr id="0" name=""/>
        <dsp:cNvSpPr/>
      </dsp:nvSpPr>
      <dsp:spPr>
        <a:xfrm>
          <a:off x="6269980" y="573783"/>
          <a:ext cx="4701480" cy="29854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dirty="0"/>
            <a:t>Learners will explore the Teams and Teamwork domain of the Interprofessional Education Collaborative (IPEC Core Competencies for Interprofessional Collaborative Practice). </a:t>
          </a:r>
        </a:p>
        <a:p>
          <a:pPr marL="0" lvl="0" indent="0" algn="ctr" defTabSz="844550">
            <a:lnSpc>
              <a:spcPct val="90000"/>
            </a:lnSpc>
            <a:spcBef>
              <a:spcPct val="0"/>
            </a:spcBef>
            <a:spcAft>
              <a:spcPct val="35000"/>
            </a:spcAft>
            <a:buNone/>
          </a:pPr>
          <a:r>
            <a:rPr lang="en-US" sz="1900" b="1" i="0" kern="1200" dirty="0"/>
            <a:t>They will differentiate between different types of professional teams and teamwork and discuss the benefits and challenges of working collaboratively.</a:t>
          </a:r>
          <a:endParaRPr lang="en-US" sz="1900" kern="1200" dirty="0"/>
        </a:p>
      </dsp:txBody>
      <dsp:txXfrm>
        <a:off x="6357421" y="661224"/>
        <a:ext cx="4526598" cy="2810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C0964-38D0-4F5C-9C43-214954FA8878}">
      <dsp:nvSpPr>
        <dsp:cNvPr id="0" name=""/>
        <dsp:cNvSpPr/>
      </dsp:nvSpPr>
      <dsp:spPr>
        <a:xfrm>
          <a:off x="0" y="1151"/>
          <a:ext cx="7802878" cy="66923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Students will compose a final reflective essay about their learning and experiences related to interprofessional collaboration and practice answering the following prompts: </a:t>
          </a:r>
          <a:endParaRPr lang="en-US" sz="1600" kern="1200" dirty="0"/>
        </a:p>
      </dsp:txBody>
      <dsp:txXfrm>
        <a:off x="32670" y="33821"/>
        <a:ext cx="7737538" cy="603898"/>
      </dsp:txXfrm>
    </dsp:sp>
    <dsp:sp modelId="{EC2EEFF0-0EF0-411F-A4CE-1D432C118FAA}">
      <dsp:nvSpPr>
        <dsp:cNvPr id="0" name=""/>
        <dsp:cNvSpPr/>
      </dsp:nvSpPr>
      <dsp:spPr>
        <a:xfrm rot="5400000">
          <a:off x="5043444" y="-1460888"/>
          <a:ext cx="535391" cy="499872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i="0" kern="1200" baseline="0" dirty="0"/>
            <a:t>State your initial perceptions of interprofessional practice before the course and how they have evolved. </a:t>
          </a:r>
          <a:endParaRPr lang="en-US" sz="1200" kern="1200" dirty="0"/>
        </a:p>
      </dsp:txBody>
      <dsp:txXfrm rot="-5400000">
        <a:off x="2811780" y="796912"/>
        <a:ext cx="4972584" cy="483119"/>
      </dsp:txXfrm>
    </dsp:sp>
    <dsp:sp modelId="{01DB9454-AA64-4155-8FE9-DAE422A5A52D}">
      <dsp:nvSpPr>
        <dsp:cNvPr id="0" name=""/>
        <dsp:cNvSpPr/>
      </dsp:nvSpPr>
      <dsp:spPr>
        <a:xfrm>
          <a:off x="0" y="703852"/>
          <a:ext cx="2811780" cy="66923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kern="1200" baseline="0"/>
            <a:t>Introduction</a:t>
          </a:r>
          <a:r>
            <a:rPr lang="en-US" sz="1600" b="0" i="0" kern="1200" baseline="0"/>
            <a:t>: </a:t>
          </a:r>
          <a:endParaRPr lang="en-US" sz="1600" kern="1200"/>
        </a:p>
      </dsp:txBody>
      <dsp:txXfrm>
        <a:off x="32670" y="736522"/>
        <a:ext cx="2746440" cy="603898"/>
      </dsp:txXfrm>
    </dsp:sp>
    <dsp:sp modelId="{857C5A2C-3125-435F-8244-3E1D9A75F4CB}">
      <dsp:nvSpPr>
        <dsp:cNvPr id="0" name=""/>
        <dsp:cNvSpPr/>
      </dsp:nvSpPr>
      <dsp:spPr>
        <a:xfrm rot="5400000">
          <a:off x="5043444" y="-758187"/>
          <a:ext cx="535391" cy="499872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en-US" sz="800" b="0" i="0" kern="1200" baseline="0" dirty="0"/>
            <a:t> </a:t>
          </a:r>
          <a:r>
            <a:rPr lang="en-US" sz="1200" b="0" i="0" kern="1200" baseline="0" dirty="0"/>
            <a:t>Describe the specific knowledge and skills you gained through this course. </a:t>
          </a:r>
          <a:endParaRPr lang="en-US" sz="1200" kern="1200" dirty="0"/>
        </a:p>
      </dsp:txBody>
      <dsp:txXfrm rot="-5400000">
        <a:off x="2811780" y="1499613"/>
        <a:ext cx="4972584" cy="483119"/>
      </dsp:txXfrm>
    </dsp:sp>
    <dsp:sp modelId="{E28A8308-7783-432C-87C2-30FB55C24C54}">
      <dsp:nvSpPr>
        <dsp:cNvPr id="0" name=""/>
        <dsp:cNvSpPr/>
      </dsp:nvSpPr>
      <dsp:spPr>
        <a:xfrm>
          <a:off x="0" y="1406552"/>
          <a:ext cx="2811780" cy="66923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kern="1200" baseline="0"/>
            <a:t>Individual Learning: </a:t>
          </a:r>
          <a:endParaRPr lang="en-US" sz="1600" kern="1200"/>
        </a:p>
      </dsp:txBody>
      <dsp:txXfrm>
        <a:off x="32670" y="1439222"/>
        <a:ext cx="2746440" cy="603898"/>
      </dsp:txXfrm>
    </dsp:sp>
    <dsp:sp modelId="{F03D8125-97EB-4996-A201-86AC2993802C}">
      <dsp:nvSpPr>
        <dsp:cNvPr id="0" name=""/>
        <dsp:cNvSpPr/>
      </dsp:nvSpPr>
      <dsp:spPr>
        <a:xfrm rot="5400000">
          <a:off x="4981770" y="-55486"/>
          <a:ext cx="658739" cy="4998720"/>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i="0" kern="1200" baseline="0" dirty="0"/>
            <a:t> For the team activity, discuss how communication within the team contributed to or hindered the achievement of the team goals. If there were there any conflicts, discuss how were they addressed and resolved. If there were no conflicts, discuss why you think the team worked well. </a:t>
          </a:r>
          <a:endParaRPr lang="en-US" sz="1100" kern="1200" dirty="0"/>
        </a:p>
      </dsp:txBody>
      <dsp:txXfrm rot="-5400000">
        <a:off x="2811780" y="2146661"/>
        <a:ext cx="4966563" cy="594425"/>
      </dsp:txXfrm>
    </dsp:sp>
    <dsp:sp modelId="{55A19261-1841-4EC9-BD05-082E37ADE5F8}">
      <dsp:nvSpPr>
        <dsp:cNvPr id="0" name=""/>
        <dsp:cNvSpPr/>
      </dsp:nvSpPr>
      <dsp:spPr>
        <a:xfrm>
          <a:off x="0" y="2109253"/>
          <a:ext cx="2811780" cy="66923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kern="1200" baseline="0"/>
            <a:t>Team Dynamics: </a:t>
          </a:r>
          <a:endParaRPr lang="en-US" sz="1600" kern="1200"/>
        </a:p>
      </dsp:txBody>
      <dsp:txXfrm>
        <a:off x="32670" y="2141923"/>
        <a:ext cx="2746440" cy="603898"/>
      </dsp:txXfrm>
    </dsp:sp>
    <dsp:sp modelId="{1F9D1FBE-6758-48A1-87FF-047F740DD661}">
      <dsp:nvSpPr>
        <dsp:cNvPr id="0" name=""/>
        <dsp:cNvSpPr/>
      </dsp:nvSpPr>
      <dsp:spPr>
        <a:xfrm rot="5400000">
          <a:off x="4862842" y="758146"/>
          <a:ext cx="886222" cy="49938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en-US" sz="800" b="0" i="0" kern="1200" baseline="0" dirty="0"/>
            <a:t> </a:t>
          </a:r>
          <a:r>
            <a:rPr lang="en-US" sz="1000" b="0" i="0" kern="1200" baseline="0" dirty="0"/>
            <a:t>Consider how the principles learned can be applied or are being applied in your professional practice or future  career. </a:t>
          </a:r>
          <a:endParaRPr lang="en-US" sz="1000" kern="1200" dirty="0"/>
        </a:p>
        <a:p>
          <a:pPr marL="57150" lvl="1" indent="-57150" algn="l" defTabSz="444500">
            <a:lnSpc>
              <a:spcPct val="90000"/>
            </a:lnSpc>
            <a:spcBef>
              <a:spcPct val="0"/>
            </a:spcBef>
            <a:spcAft>
              <a:spcPct val="15000"/>
            </a:spcAft>
            <a:buChar char="•"/>
          </a:pPr>
          <a:r>
            <a:rPr lang="en-US" sz="1000" b="0" i="0" kern="1200" baseline="0" dirty="0"/>
            <a:t> Describe how interprofessional collaboration and practice can contribute to improving health outcomes. </a:t>
          </a:r>
          <a:endParaRPr lang="en-US" sz="1000" kern="1200" dirty="0"/>
        </a:p>
        <a:p>
          <a:pPr marL="57150" lvl="1" indent="-57150" algn="l" defTabSz="444500">
            <a:lnSpc>
              <a:spcPct val="90000"/>
            </a:lnSpc>
            <a:spcBef>
              <a:spcPct val="0"/>
            </a:spcBef>
            <a:spcAft>
              <a:spcPct val="15000"/>
            </a:spcAft>
            <a:buChar char="•"/>
          </a:pPr>
          <a:r>
            <a:rPr lang="en-US" sz="1000" b="0" i="0" kern="1200" baseline="0" dirty="0"/>
            <a:t> Reflect on how this course has prepared you for interprofessional collaborative practice in your future </a:t>
          </a:r>
          <a:endParaRPr lang="en-US" sz="1000" kern="1200" dirty="0"/>
        </a:p>
      </dsp:txBody>
      <dsp:txXfrm rot="-5400000">
        <a:off x="2809034" y="2855216"/>
        <a:ext cx="4950576" cy="799698"/>
      </dsp:txXfrm>
    </dsp:sp>
    <dsp:sp modelId="{DF385C03-D18E-4793-9B4D-A2E475306850}">
      <dsp:nvSpPr>
        <dsp:cNvPr id="0" name=""/>
        <dsp:cNvSpPr/>
      </dsp:nvSpPr>
      <dsp:spPr>
        <a:xfrm>
          <a:off x="0" y="2920446"/>
          <a:ext cx="2809034" cy="66923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kern="1200" baseline="0"/>
            <a:t>Conclusions: </a:t>
          </a:r>
          <a:endParaRPr lang="en-US" sz="1600" kern="1200"/>
        </a:p>
      </dsp:txBody>
      <dsp:txXfrm>
        <a:off x="32670" y="2953116"/>
        <a:ext cx="2743694" cy="60389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4" y="1"/>
            <a:ext cx="2971800" cy="458788"/>
          </a:xfrm>
          <a:prstGeom prst="rect">
            <a:avLst/>
          </a:prstGeom>
        </p:spPr>
        <p:txBody>
          <a:bodyPr vert="horz" lIns="91430" tIns="45715" rIns="91430" bIns="45715" rtlCol="0"/>
          <a:lstStyle>
            <a:lvl1pPr algn="r">
              <a:defRPr sz="1200"/>
            </a:lvl1pPr>
          </a:lstStyle>
          <a:p>
            <a:fld id="{1EBEDD12-BCD5-485B-BCBC-34BB01D7923C}" type="datetimeFigureOut">
              <a:rPr lang="en-US" smtClean="0"/>
              <a:t>7/1/2025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4" y="8685215"/>
            <a:ext cx="2971800" cy="458787"/>
          </a:xfrm>
          <a:prstGeom prst="rect">
            <a:avLst/>
          </a:prstGeom>
        </p:spPr>
        <p:txBody>
          <a:bodyPr vert="horz" lIns="91430" tIns="45715" rIns="91430" bIns="45715"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5"/>
            <a:ext cx="2971800" cy="458787"/>
          </a:xfrm>
          <a:prstGeom prst="rect">
            <a:avLst/>
          </a:prstGeom>
        </p:spPr>
        <p:txBody>
          <a:bodyPr vert="horz" lIns="91430" tIns="45715" rIns="91430" bIns="45715"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1"/>
            <a:ext cx="2971800" cy="458788"/>
          </a:xfrm>
          <a:prstGeom prst="rect">
            <a:avLst/>
          </a:prstGeom>
        </p:spPr>
        <p:txBody>
          <a:bodyPr vert="horz" lIns="91430" tIns="45715" rIns="91430" bIns="45715"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884614" y="1"/>
            <a:ext cx="2971800" cy="458788"/>
          </a:xfrm>
          <a:prstGeom prst="rect">
            <a:avLst/>
          </a:prstGeom>
        </p:spPr>
        <p:txBody>
          <a:bodyPr vert="horz" lIns="91430" tIns="45715" rIns="91430" bIns="45715" rtlCol="0"/>
          <a:lstStyle>
            <a:lvl1pPr algn="r">
              <a:defRPr sz="1200"/>
            </a:lvl1pPr>
          </a:lstStyle>
          <a:p>
            <a:fld id="{6EE7A52F-9D89-7442-A8E9-48D1527B5F6B}"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5"/>
            <a:ext cx="2971800" cy="458787"/>
          </a:xfrm>
          <a:prstGeom prst="rect">
            <a:avLst/>
          </a:prstGeom>
        </p:spPr>
        <p:txBody>
          <a:bodyPr vert="horz" lIns="91430" tIns="45715" rIns="91430" bIns="45715"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Good morning/afternoon I am Nichole Valenzuela, I use she/her/</a:t>
            </a:r>
            <a:r>
              <a:rPr lang="en-US" sz="1100" dirty="0" err="1"/>
              <a:t>ella</a:t>
            </a:r>
            <a:r>
              <a:rPr lang="en-US" sz="1100" dirty="0"/>
              <a:t> pronouns, and I am the Assistant Director for Immersions &amp; Interprofessional Education and the Instructor for SPHL 6000 fundamentals of Interprofessional Collaboration &amp; Practice. The purpose of today’s webinar is to provide you with a thorough overview of the course structure, competencies, assessments, objectives, and more. I ask that you remain muted and hold all questions until the end. Please feel free to write down or put your question in the chat so that you don’t forget it and I will answer them at the end. </a:t>
            </a:r>
          </a:p>
          <a:p>
            <a:endParaRPr lang="en-US" sz="1100" dirty="0"/>
          </a:p>
          <a:p>
            <a:r>
              <a:rPr lang="en-US" sz="1100" dirty="0"/>
              <a:t>Before we get started, I want to assure each of you that there is nothing required of you, as faculty for this IPE course, however there will be opportunities that I will discuss later where you are able to contribute to the overall impact of the IPE program. </a:t>
            </a:r>
          </a:p>
          <a:p>
            <a:endParaRPr lang="en-US" sz="1100" dirty="0"/>
          </a:p>
          <a:p>
            <a:r>
              <a:rPr lang="en-US" sz="1100" dirty="0"/>
              <a:t>To begin let’s talk about the structure of the course. The "Fundamentals of Interprofessional Collaboration &amp; Practice" course (SPHL-6000) is a 1-credit, online, introductory-level course required for all MPH, MSPH, and MPHTM students in their first semester. SPHL 6000 is a full course and will offer 2 sections (online and residential) in the fall and spring semesters. The course will offer live sessions after each competency, which I will explain later. The sessions offered are designed for the student to have the option of attending either the morning or evening session regardless if they are an online or residential student. </a:t>
            </a:r>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and Ethics Part 2 focuses on ethical decision-making and how our values shape collaboration. Students will learn tools to navigate ethical tensions in the workplace through a case scenario. </a:t>
            </a:r>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162657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modules students will take 2 Harvard Implicit Association tests of their choosing. Then they will reflect on their own implicit biases through an essay by answering the 3 required questions and two from the selected choice. </a:t>
            </a:r>
          </a:p>
          <a:p>
            <a:endParaRPr lang="en-US" dirty="0"/>
          </a:p>
          <a:p>
            <a:r>
              <a:rPr lang="en-US" dirty="0"/>
              <a:t>They will also participate in collaborative discussion to talk about </a:t>
            </a:r>
            <a:r>
              <a:rPr lang="en-US" sz="1800" dirty="0">
                <a:solidFill>
                  <a:srgbClr val="000000"/>
                </a:solidFill>
                <a:latin typeface="Aptos" panose="020B0004020202020204" pitchFamily="34" charset="0"/>
              </a:rPr>
              <a:t>How implicit biases influence decision-making and interactions within public health practice and How does adopting a mindset of cultural humility shift the way public health professionals approach community engagement, program design, and policy-making?</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53642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explore communication mediums and identify effective communication strategies and tools to facilitate discussions within a team. </a:t>
            </a:r>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160483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have the opportunity to practice and observe their own effective communication techniques with this key assignment. They will record and upload a 3-5 minute video of them engaging in a conversation with someone who is explaining a how to. Students will then watch their video, identify techniques used and reflect on how it contributed to effective or ineffective communication. They will then engage in a discussion and respond to the question “How does observing active listening techniques and interactions help improve your overall communication skills as both a listener and as a communicator?</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87787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gain an understanding of interprofessional roles and responsibilities and the importance of communicating these effectively for collaboration. They will apply their knowledge of social determinants of health to analyze complex real- world issues and evaluate the impact of different professionals on public health outcomes.</a:t>
            </a:r>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276216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follow the instructions to complete the Public Health Assessment IDP to help them identify their top Public Health skills, values and missions to help them create an elevator speech that demonstrates their education, experiences, skills and the value they bring to any team. </a:t>
            </a:r>
          </a:p>
          <a:p>
            <a:endParaRPr lang="en-US" dirty="0"/>
          </a:p>
          <a:p>
            <a:r>
              <a:rPr lang="en-US" dirty="0"/>
              <a:t>Students will also have a collaborative discussion to identify various key professions that play key roles within public health professional teams. </a:t>
            </a: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91786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explore and learn about the different types of teams, the benefits and challenges that come from the different structures and learn strategies to creating successful collaboration.  </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23934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choose a Public Health Challenge from the list given and will work with their team to propose a solution. Each team will use a RACI Chart to define roles, responsibilities and team accountability based on the previous identified skills and knowledge from the PH assessment and elevator speech. Together they will create a comprehensive plan, and a </a:t>
            </a:r>
            <a:r>
              <a:rPr lang="en-US" dirty="0" err="1"/>
              <a:t>powerpoint</a:t>
            </a:r>
            <a:r>
              <a:rPr lang="en-US" dirty="0"/>
              <a:t> presentation to present their solutions to a panel of judges. Prizes will be award to make this a fun and successful team challenge! </a:t>
            </a:r>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368116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compose a final essay to analyze and connect what they’ve learned through the modules, assignments and activities and explain how they can apply it to practice. </a:t>
            </a:r>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4267241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course is completed students will be required to participate in 2 interprofessional activities of their choosing outside of the classroom before their degree program is completed. A list of activity options will be provided for students to explore, research, choose and propose. There is a process in place that students must follow to receive credit for their proposed experiences.</a:t>
            </a:r>
          </a:p>
          <a:p>
            <a:endParaRPr lang="en-US" dirty="0"/>
          </a:p>
          <a:p>
            <a:r>
              <a:rPr lang="en-US" dirty="0"/>
              <a:t>Here is where that opportunity for faculty to help contribute to the success of this program that I mentioned earlier comes in. If you know of, have any opportunities (workshops, research, trainings, case competitions, connections, </a:t>
            </a:r>
            <a:r>
              <a:rPr lang="en-US" dirty="0" err="1"/>
              <a:t>etc</a:t>
            </a:r>
            <a:r>
              <a:rPr lang="en-US" dirty="0"/>
              <a:t>) for students to engage in </a:t>
            </a:r>
            <a:r>
              <a:rPr lang="en-US" dirty="0" err="1"/>
              <a:t>interprofessionally</a:t>
            </a:r>
            <a:r>
              <a:rPr lang="en-US" dirty="0"/>
              <a:t>, please let me know. Or if you are interested in creating a new opportunity I’d be happy to collaborate!</a:t>
            </a:r>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Interprofessional Education is designed to enhance public health outcomes by equipping students for effective practice through the integration of diverse skills and perspectives. This happens in 2 phases. The curriculum provides the skills and knowledge through interactive modules, collaborative discussions, practical activities, and reflections. </a:t>
            </a:r>
          </a:p>
          <a:p>
            <a:endParaRPr lang="en-US" dirty="0"/>
          </a:p>
          <a:p>
            <a:r>
              <a:rPr lang="en-US" dirty="0"/>
              <a:t>In phase 2 the students will then combine the perspectives, skills and knowledge from others with their public health training and use to complete tasks and solve problems in practice settings.  </a:t>
            </a:r>
          </a:p>
          <a:p>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781677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SPHL 6000 is designed to help prepare students to work collaboratively throughout their program, cultivate </a:t>
            </a:r>
            <a:r>
              <a:rPr lang="en-US" dirty="0" err="1"/>
              <a:t>thoses</a:t>
            </a:r>
            <a:r>
              <a:rPr lang="en-US" dirty="0"/>
              <a:t> essential soft skills for professional and career growth, and to engage effectively with all communities through cultural humility. Developing the foundational skills in their first semester prepares them for their program and for their applied practice experiences!</a:t>
            </a:r>
          </a:p>
          <a:p>
            <a:endParaRPr lang="en-US" dirty="0"/>
          </a:p>
          <a:p>
            <a:r>
              <a:rPr lang="en-US" dirty="0"/>
              <a:t>  </a:t>
            </a: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8887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your time. Please note that I have been working on FAQ’s, course summary and other helpful documents that will help with questions that may come up.</a:t>
            </a:r>
          </a:p>
          <a:p>
            <a:endParaRPr lang="en-US" dirty="0"/>
          </a:p>
          <a:p>
            <a:r>
              <a:rPr lang="en-US" dirty="0"/>
              <a:t>Questions. </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98488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CEPH accreditation our students are expected to “integrate perspectives from other sectors and/or professions to promote and advance population health. To do this effectively, we wanted to first start by providing the knowledge, skills, and values around for Interprofessional Collaboration and Practice so that they could successfully interact and work with individuals from other professions or sectors in person or online with confidence. The IPE course directly addresses this competency through all its learning objectives. </a:t>
            </a: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113913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a:t>The 4 competency areas used in developing the course come from the Interprofessional Education Collaborative Framework. </a:t>
            </a:r>
          </a:p>
          <a:p>
            <a:pPr defTabSz="914292">
              <a:defRPr/>
            </a:pPr>
            <a:r>
              <a:rPr lang="en-US" dirty="0"/>
              <a:t>The Interprofessional Education Collaborative was formed in 2009 and now represents 21 national health professions associations. Their mission is to ensure that new and current health professionals are proficient in the competencies essential for patient-centered, community- and population-oriented, interprofessional, collaborative practice. </a:t>
            </a:r>
          </a:p>
          <a:p>
            <a:endParaRPr lang="en-US" dirty="0"/>
          </a:p>
          <a:p>
            <a:r>
              <a:rPr lang="en-US" dirty="0"/>
              <a:t>In 2023 they revised the competencies and sub competencies to help frame the national dialogue on the need for IPE </a:t>
            </a:r>
            <a:r>
              <a:rPr lang="en-US" b="0" i="0" dirty="0">
                <a:solidFill>
                  <a:srgbClr val="4A4A4A"/>
                </a:solidFill>
                <a:effectLst/>
                <a:latin typeface="Roboto" panose="02000000000000000000" pitchFamily="2" charset="0"/>
              </a:rPr>
              <a:t>(IPE) and collaborative practice (CP) as a catalyst for improving team-based patient care and enhancing population health outcomes.</a:t>
            </a:r>
          </a:p>
          <a:p>
            <a:endParaRPr lang="en-US" b="0" i="0" dirty="0">
              <a:solidFill>
                <a:srgbClr val="4A4A4A"/>
              </a:solidFill>
              <a:effectLst/>
              <a:latin typeface="Roboto" panose="02000000000000000000" pitchFamily="2" charset="0"/>
            </a:endParaRPr>
          </a:p>
          <a:p>
            <a:r>
              <a:rPr lang="en-US" b="0" i="0" dirty="0">
                <a:solidFill>
                  <a:srgbClr val="4A4A4A"/>
                </a:solidFill>
                <a:effectLst/>
                <a:latin typeface="Roboto" panose="02000000000000000000" pitchFamily="2" charset="0"/>
              </a:rPr>
              <a:t>The four core competencies designed to prepare learners to engage in lifelong learning and collaboration are:</a:t>
            </a:r>
          </a:p>
          <a:p>
            <a:r>
              <a:rPr lang="en-US" b="0" i="0" dirty="0">
                <a:solidFill>
                  <a:srgbClr val="4A4A4A"/>
                </a:solidFill>
                <a:effectLst/>
                <a:latin typeface="Roboto" panose="02000000000000000000" pitchFamily="2" charset="0"/>
              </a:rPr>
              <a:t>Values and Ethics –(read definition)</a:t>
            </a:r>
          </a:p>
          <a:p>
            <a:r>
              <a:rPr lang="en-US" b="0" i="0" dirty="0">
                <a:solidFill>
                  <a:srgbClr val="4A4A4A"/>
                </a:solidFill>
                <a:effectLst/>
                <a:latin typeface="Roboto" panose="02000000000000000000" pitchFamily="2" charset="0"/>
              </a:rPr>
              <a:t>Roles and Responsibilities- (read definition)</a:t>
            </a:r>
          </a:p>
          <a:p>
            <a:r>
              <a:rPr lang="en-US" b="0" i="0" dirty="0">
                <a:solidFill>
                  <a:srgbClr val="4A4A4A"/>
                </a:solidFill>
                <a:effectLst/>
                <a:latin typeface="Roboto" panose="02000000000000000000" pitchFamily="2" charset="0"/>
              </a:rPr>
              <a:t>Communication- (read definition)</a:t>
            </a:r>
          </a:p>
          <a:p>
            <a:r>
              <a:rPr lang="en-US" b="0" i="0" dirty="0">
                <a:solidFill>
                  <a:srgbClr val="4A4A4A"/>
                </a:solidFill>
                <a:effectLst/>
                <a:latin typeface="Roboto" panose="02000000000000000000" pitchFamily="2" charset="0"/>
              </a:rPr>
              <a:t>Teams and Teamwork (read definition)</a:t>
            </a:r>
          </a:p>
          <a:p>
            <a:endParaRPr lang="en-US" b="0" i="0" dirty="0">
              <a:solidFill>
                <a:srgbClr val="4A4A4A"/>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88326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for SPHL 6000 were selected from the 33 sub competencies under the 4 domains.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course of the semester students will complete six interactive learning modules, asynchronously to address the 4 competencies using the IPEC framework. We will talk about each of these in a moment. </a:t>
            </a:r>
          </a:p>
          <a:p>
            <a:endParaRPr lang="en-US" dirty="0"/>
          </a:p>
          <a:p>
            <a:r>
              <a:rPr lang="en-US" dirty="0"/>
              <a:t>At the end of each completed module students will receive a certificate of completion </a:t>
            </a:r>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assignments are structured around the specific modules. For each module students will engage in a collaborative conversation, an activity to apply concepts, and a reflection to analyze and connect learning to professional practice. </a:t>
            </a:r>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solidFill>
                <a:srgbClr val="000000"/>
              </a:solidFill>
              <a:latin typeface="Aptos" panose="020B0004020202020204" pitchFamily="34" charset="0"/>
            </a:endParaRPr>
          </a:p>
          <a:p>
            <a:r>
              <a:rPr lang="en-US" sz="1800" dirty="0">
                <a:solidFill>
                  <a:srgbClr val="000000"/>
                </a:solidFill>
                <a:latin typeface="Aptos" panose="020B0004020202020204" pitchFamily="34" charset="0"/>
              </a:rPr>
              <a:t> </a:t>
            </a:r>
          </a:p>
          <a:p>
            <a:r>
              <a:rPr lang="en-US" sz="1800" dirty="0">
                <a:solidFill>
                  <a:srgbClr val="000000"/>
                </a:solidFill>
                <a:latin typeface="Aptos" panose="020B0004020202020204" pitchFamily="34" charset="0"/>
              </a:rPr>
              <a:t>This is the first part of a series of modules introducing interprofessional education. This module introduces interprofessional education (IPE), interprofessional practice (IPP), and intersectoral collaboration. Learners will communicate the four domains of the Interprofessional Education Collaborative (IPEC Core Competencies for Interprofessional Collaborative Practice) and explain the value and goals of IPE. </a:t>
            </a:r>
          </a:p>
          <a:p>
            <a:endParaRPr lang="en-US" sz="1800" dirty="0">
              <a:solidFill>
                <a:srgbClr val="000000"/>
              </a:solidFill>
              <a:latin typeface="Aptos" panose="020B0004020202020204" pitchFamily="34" charset="0"/>
            </a:endParaRPr>
          </a:p>
          <a:p>
            <a:r>
              <a:rPr lang="en-US" dirty="0"/>
              <a:t>Students will have an introduction post and discussion around the purpose/and or benefit of Interprofessional Education. </a:t>
            </a: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86196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module is part one of Values and Ethics. There is so much that can be covered within this domain, so we chose to break it up into 2 parts. Part 1 student explore key concepts that promote valuing others, fostering trust and practicing compassion. Students will learn strategies that contribute to inclusive and positive professional settings and support well being.  The module covers bias, cultural competence, cultural humility, ethics and values. </a:t>
            </a: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51341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nmc.edu/elearning/egallery/tag/ipec/"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594360" y="411479"/>
            <a:ext cx="5486400" cy="3291840"/>
          </a:xfrm>
        </p:spPr>
        <p:txBody>
          <a:bodyPr anchor="b">
            <a:normAutofit/>
          </a:bodyPr>
          <a:lstStyle/>
          <a:p>
            <a:r>
              <a:rPr lang="en-US" sz="5100" b="0" dirty="0"/>
              <a:t>SPHL 6000</a:t>
            </a:r>
            <a:br>
              <a:rPr lang="en-US" sz="5100" b="0" dirty="0"/>
            </a:br>
            <a:r>
              <a:rPr lang="en-US" sz="5100" b="0" dirty="0"/>
              <a:t>Fundamentals of Interprofessional Collaboration &amp; Practice</a:t>
            </a:r>
          </a:p>
        </p:txBody>
      </p:sp>
      <p:sp>
        <p:nvSpPr>
          <p:cNvPr id="7" name="Text Placeholder 2">
            <a:extLst>
              <a:ext uri="{FF2B5EF4-FFF2-40B4-BE49-F238E27FC236}">
                <a16:creationId xmlns:a16="http://schemas.microsoft.com/office/drawing/2014/main" id="{DF9EA6C5-8DB6-1ABE-3BB7-A9C6B846D8EE}"/>
              </a:ext>
            </a:extLst>
          </p:cNvPr>
          <p:cNvSpPr>
            <a:spLocks noGrp="1"/>
          </p:cNvSpPr>
          <p:nvPr>
            <p:ph type="body" sz="quarter" idx="11"/>
          </p:nvPr>
        </p:nvSpPr>
        <p:spPr>
          <a:xfrm>
            <a:off x="594360" y="4549552"/>
            <a:ext cx="8463915" cy="1645920"/>
          </a:xfrm>
        </p:spPr>
        <p:txBody>
          <a:bodyPr/>
          <a:lstStyle/>
          <a:p>
            <a:pPr>
              <a:spcBef>
                <a:spcPts val="0"/>
              </a:spcBef>
            </a:pPr>
            <a:r>
              <a:rPr lang="en-US" dirty="0"/>
              <a:t>Nichole Valenzuela, MS</a:t>
            </a:r>
          </a:p>
          <a:p>
            <a:pPr>
              <a:spcBef>
                <a:spcPts val="0"/>
              </a:spcBef>
            </a:pPr>
            <a:r>
              <a:rPr lang="en-US" sz="2000" dirty="0"/>
              <a:t>Celia Scott </a:t>
            </a:r>
            <a:r>
              <a:rPr lang="en-US" sz="2000" dirty="0" err="1"/>
              <a:t>Weatherhead</a:t>
            </a:r>
            <a:r>
              <a:rPr lang="en-US" sz="2000" dirty="0"/>
              <a:t> School of Public Health &amp; Tropical Medicine</a:t>
            </a:r>
          </a:p>
        </p:txBody>
      </p:sp>
    </p:spTree>
    <p:extLst>
      <p:ext uri="{BB962C8B-B14F-4D97-AF65-F5344CB8AC3E}">
        <p14:creationId xmlns:p14="http://schemas.microsoft.com/office/powerpoint/2010/main" val="23359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71AF-8CE9-6FEA-8E41-DCF17356B0C5}"/>
              </a:ext>
            </a:extLst>
          </p:cNvPr>
          <p:cNvSpPr>
            <a:spLocks noGrp="1"/>
          </p:cNvSpPr>
          <p:nvPr>
            <p:ph type="title"/>
          </p:nvPr>
        </p:nvSpPr>
        <p:spPr/>
        <p:txBody>
          <a:bodyPr/>
          <a:lstStyle/>
          <a:p>
            <a:r>
              <a:rPr lang="en-US" dirty="0"/>
              <a:t>Values &amp; Ethics Part 2</a:t>
            </a:r>
          </a:p>
        </p:txBody>
      </p:sp>
      <p:pic>
        <p:nvPicPr>
          <p:cNvPr id="11" name="Content Placeholder 10">
            <a:extLst>
              <a:ext uri="{FF2B5EF4-FFF2-40B4-BE49-F238E27FC236}">
                <a16:creationId xmlns:a16="http://schemas.microsoft.com/office/drawing/2014/main" id="{31C58E1B-506B-0E51-39DA-95D51EE09C9F}"/>
              </a:ext>
            </a:extLst>
          </p:cNvPr>
          <p:cNvPicPr>
            <a:picLocks noGrp="1" noChangeAspect="1"/>
          </p:cNvPicPr>
          <p:nvPr>
            <p:ph sz="quarter" idx="13"/>
          </p:nvPr>
        </p:nvPicPr>
        <p:blipFill>
          <a:blip r:embed="rId3"/>
          <a:stretch>
            <a:fillRect/>
          </a:stretch>
        </p:blipFill>
        <p:spPr>
          <a:xfrm>
            <a:off x="595312" y="2581275"/>
            <a:ext cx="5897651" cy="3317428"/>
          </a:xfrm>
          <a:prstGeom prst="rect">
            <a:avLst/>
          </a:prstGeom>
        </p:spPr>
      </p:pic>
      <p:sp>
        <p:nvSpPr>
          <p:cNvPr id="7" name="Content Placeholder 6">
            <a:extLst>
              <a:ext uri="{FF2B5EF4-FFF2-40B4-BE49-F238E27FC236}">
                <a16:creationId xmlns:a16="http://schemas.microsoft.com/office/drawing/2014/main" id="{48BF566E-B4AD-C1C4-459A-1C7D3F795682}"/>
              </a:ext>
            </a:extLst>
          </p:cNvPr>
          <p:cNvSpPr>
            <a:spLocks noGrp="1"/>
          </p:cNvSpPr>
          <p:nvPr>
            <p:ph sz="quarter" idx="14"/>
          </p:nvPr>
        </p:nvSpPr>
        <p:spPr>
          <a:xfrm>
            <a:off x="6793907" y="3666352"/>
            <a:ext cx="4704887" cy="1849231"/>
          </a:xfrm>
        </p:spPr>
        <p:txBody>
          <a:bodyPr>
            <a:normAutofit/>
          </a:bodyPr>
          <a:lstStyle/>
          <a:p>
            <a:pPr marL="0" indent="0">
              <a:buNone/>
            </a:pPr>
            <a:r>
              <a:rPr lang="en-US" sz="1800" dirty="0">
                <a:latin typeface="Calibri" panose="020F0502020204030204" pitchFamily="34" charset="0"/>
                <a:cs typeface="Calibri" panose="020F0502020204030204" pitchFamily="34" charset="0"/>
              </a:rPr>
              <a:t>This module focuses on ethical decision-making, exploring how personal and professional values influence interprofessional collaboration. Students will also learn tools to mitigate ethical tension in professional environments.</a:t>
            </a:r>
          </a:p>
          <a:p>
            <a:pPr marL="0" indent="0">
              <a:buNone/>
            </a:pPr>
            <a:endParaRPr lang="en-US" sz="1400" dirty="0"/>
          </a:p>
        </p:txBody>
      </p:sp>
    </p:spTree>
    <p:extLst>
      <p:ext uri="{BB962C8B-B14F-4D97-AF65-F5344CB8AC3E}">
        <p14:creationId xmlns:p14="http://schemas.microsoft.com/office/powerpoint/2010/main" val="253160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920552F-42EB-B194-DA7F-428C7DA62260}"/>
              </a:ext>
            </a:extLst>
          </p:cNvPr>
          <p:cNvSpPr>
            <a:spLocks noGrp="1"/>
          </p:cNvSpPr>
          <p:nvPr>
            <p:ph type="pic" sz="quarter" idx="13"/>
          </p:nvPr>
        </p:nvSpPr>
        <p:spPr>
          <a:xfrm>
            <a:off x="202581" y="966797"/>
            <a:ext cx="12192000" cy="688054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Students will take two Harvard Implicit Association Tests of their choice. Students will reflect on their own implicit biases.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Students will identify, address, and discuss implicit biases in their work and personal lives.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Students must respond to the required questions </a:t>
            </a:r>
            <a:r>
              <a:rPr kumimoji="0" lang="en-US" sz="1600" b="0" i="1" u="none" strike="noStrike" kern="1200" cap="none" spc="0" normalizeH="0" baseline="0" noProof="0" dirty="0">
                <a:ln>
                  <a:noFill/>
                </a:ln>
                <a:solidFill>
                  <a:schemeClr val="tx1">
                    <a:lumMod val="95000"/>
                  </a:schemeClr>
                </a:solidFill>
                <a:effectLst/>
                <a:uLnTx/>
                <a:uFillTx/>
                <a:ea typeface="+mn-ea"/>
                <a:cs typeface="+mn-cs"/>
              </a:rPr>
              <a:t>and </a:t>
            </a:r>
            <a:r>
              <a:rPr kumimoji="0" lang="en-US" sz="1600" b="0" i="0" u="none" strike="noStrike" kern="1200" cap="none" spc="0" normalizeH="0" baseline="0" noProof="0" dirty="0">
                <a:ln>
                  <a:noFill/>
                </a:ln>
                <a:solidFill>
                  <a:schemeClr val="tx1">
                    <a:lumMod val="95000"/>
                  </a:schemeClr>
                </a:solidFill>
                <a:effectLst/>
                <a:uLnTx/>
                <a:uFillTx/>
                <a:ea typeface="+mn-ea"/>
                <a:cs typeface="+mn-cs"/>
              </a:rPr>
              <a:t>two questions of choice.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lang="en-US" sz="1050" u="sng" dirty="0">
              <a:solidFill>
                <a:schemeClr val="tx1">
                  <a:lumMod val="95000"/>
                </a:schemeClr>
              </a:solidFill>
            </a:endParaRP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chemeClr val="tx1">
                    <a:lumMod val="95000"/>
                  </a:schemeClr>
                </a:solidFill>
                <a:effectLst/>
                <a:uLnTx/>
                <a:uFillTx/>
                <a:ea typeface="+mn-ea"/>
                <a:cs typeface="+mn-cs"/>
              </a:rPr>
              <a:t>Required Questions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 What were your initial thoughts and feelings after taking the implicit bias tests?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 Did you uncover any surprising insights about your own biases that you hadn't considered before?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 What biases or stereotypes do you believe other professions may hold about public health professionals?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In what ways does practicing cultural humility challenge you to reflect on your own perspectives, and how can it strengthen your ability to serve diverse populations</a:t>
            </a:r>
          </a:p>
          <a:p>
            <a:pPr marL="228600" marR="0" lvl="0" indent="-283464"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chemeClr val="tx1">
                  <a:lumMod val="95000"/>
                </a:schemeClr>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chemeClr val="tx1">
                    <a:lumMod val="95000"/>
                  </a:schemeClr>
                </a:solidFill>
                <a:effectLst/>
                <a:uLnTx/>
                <a:uFillTx/>
                <a:ea typeface="+mn-ea"/>
                <a:cs typeface="+mn-cs"/>
              </a:rPr>
              <a:t>Select Two Questions</a:t>
            </a:r>
            <a:endParaRPr kumimoji="0" lang="en-US" sz="1600" b="0" i="0" u="none" strike="noStrike" kern="1200" cap="none" spc="0" normalizeH="0" baseline="0" noProof="0" dirty="0">
              <a:ln>
                <a:noFill/>
              </a:ln>
              <a:solidFill>
                <a:schemeClr val="tx1">
                  <a:lumMod val="95000"/>
                </a:schemeClr>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 How can becoming aware of implicit biases improve your cultural sensitivity when working with diverse populations?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 What impact might implicit biases have on research design, data collection, and interpretation in public health?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 What strategies can public health professionals use to continuously learn and unlearn biases?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lumMod val="95000"/>
                  </a:schemeClr>
                </a:solidFill>
                <a:effectLst/>
                <a:uLnTx/>
                <a:uFillTx/>
                <a:ea typeface="+mn-ea"/>
                <a:cs typeface="+mn-cs"/>
              </a:rPr>
              <a:t>• How can recognizing implicit biases contribute to advancing equity in public health?</a:t>
            </a:r>
          </a:p>
          <a:p>
            <a:endParaRPr lang="en-US" dirty="0"/>
          </a:p>
        </p:txBody>
      </p:sp>
      <p:sp>
        <p:nvSpPr>
          <p:cNvPr id="3" name="Title 2">
            <a:extLst>
              <a:ext uri="{FF2B5EF4-FFF2-40B4-BE49-F238E27FC236}">
                <a16:creationId xmlns:a16="http://schemas.microsoft.com/office/drawing/2014/main" id="{3D3656D6-35FA-FC05-AEC0-F918E4A93738}"/>
              </a:ext>
            </a:extLst>
          </p:cNvPr>
          <p:cNvSpPr>
            <a:spLocks noGrp="1"/>
          </p:cNvSpPr>
          <p:nvPr>
            <p:ph type="title"/>
          </p:nvPr>
        </p:nvSpPr>
        <p:spPr>
          <a:xfrm>
            <a:off x="202581" y="192530"/>
            <a:ext cx="11786838" cy="774267"/>
          </a:xfrm>
        </p:spPr>
        <p:txBody>
          <a:bodyPr/>
          <a:lstStyle/>
          <a:p>
            <a:r>
              <a:rPr lang="en-US" sz="4000" dirty="0"/>
              <a:t>Key Assignment: Implicit Bias Reflection Essay</a:t>
            </a:r>
          </a:p>
        </p:txBody>
      </p:sp>
    </p:spTree>
    <p:extLst>
      <p:ext uri="{BB962C8B-B14F-4D97-AF65-F5344CB8AC3E}">
        <p14:creationId xmlns:p14="http://schemas.microsoft.com/office/powerpoint/2010/main" val="212723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E36639F-EA6F-1676-72CD-6CC9EE545CDE}"/>
              </a:ext>
            </a:extLst>
          </p:cNvPr>
          <p:cNvSpPr>
            <a:spLocks noGrp="1"/>
          </p:cNvSpPr>
          <p:nvPr>
            <p:ph type="title"/>
          </p:nvPr>
        </p:nvSpPr>
        <p:spPr>
          <a:xfrm>
            <a:off x="594360" y="198408"/>
            <a:ext cx="10972800" cy="1574317"/>
          </a:xfrm>
        </p:spPr>
        <p:txBody>
          <a:bodyPr vert="horz" lIns="0" tIns="0" rIns="0" bIns="0" rtlCol="0" anchor="b" anchorCtr="0">
            <a:normAutofit/>
          </a:bodyPr>
          <a:lstStyle/>
          <a:p>
            <a:r>
              <a:rPr lang="en-US" b="1" i="0" kern="1200" spc="100" baseline="0">
                <a:latin typeface="+mj-lt"/>
                <a:ea typeface="+mj-ea"/>
                <a:cs typeface="+mj-cs"/>
              </a:rPr>
              <a:t>Communication</a:t>
            </a:r>
          </a:p>
        </p:txBody>
      </p:sp>
      <p:pic>
        <p:nvPicPr>
          <p:cNvPr id="2" name="Picture 1">
            <a:extLst>
              <a:ext uri="{FF2B5EF4-FFF2-40B4-BE49-F238E27FC236}">
                <a16:creationId xmlns:a16="http://schemas.microsoft.com/office/drawing/2014/main" id="{B33B3DF2-29C0-A8B3-DA53-2DDEED5A7095}"/>
              </a:ext>
            </a:extLst>
          </p:cNvPr>
          <p:cNvPicPr>
            <a:picLocks noChangeAspect="1"/>
          </p:cNvPicPr>
          <p:nvPr/>
        </p:nvPicPr>
        <p:blipFill>
          <a:blip r:embed="rId3"/>
          <a:srcRect r="10542" b="-1"/>
          <a:stretch/>
        </p:blipFill>
        <p:spPr>
          <a:xfrm>
            <a:off x="595523" y="2676525"/>
            <a:ext cx="5746750" cy="3597470"/>
          </a:xfrm>
          <a:prstGeom prst="rect">
            <a:avLst/>
          </a:prstGeom>
          <a:noFill/>
        </p:spPr>
      </p:pic>
      <p:sp>
        <p:nvSpPr>
          <p:cNvPr id="4" name="TextBox 3">
            <a:extLst>
              <a:ext uri="{FF2B5EF4-FFF2-40B4-BE49-F238E27FC236}">
                <a16:creationId xmlns:a16="http://schemas.microsoft.com/office/drawing/2014/main" id="{F36EF20A-19A1-2AF3-27D0-F3043FE2607E}"/>
              </a:ext>
            </a:extLst>
          </p:cNvPr>
          <p:cNvSpPr txBox="1"/>
          <p:nvPr/>
        </p:nvSpPr>
        <p:spPr>
          <a:xfrm>
            <a:off x="7620000" y="2676525"/>
            <a:ext cx="3947160" cy="3597470"/>
          </a:xfrm>
          <a:prstGeom prst="rect">
            <a:avLst/>
          </a:prstGeom>
        </p:spPr>
        <p:txBody>
          <a:bodyPr vert="horz" lIns="0" tIns="45720" rIns="91440" bIns="45720" rtlCol="0">
            <a:normAutofit/>
          </a:bodyPr>
          <a:lstStyle/>
          <a:p>
            <a:pPr marL="342900" indent="-342900">
              <a:lnSpc>
                <a:spcPct val="90000"/>
              </a:lnSpc>
              <a:spcBef>
                <a:spcPts val="1800"/>
              </a:spcBef>
              <a:buFont typeface="Arial" panose="020B0604020202020204" pitchFamily="34" charset="0"/>
              <a:buChar char="•"/>
            </a:pPr>
            <a:r>
              <a:rPr lang="en-US" sz="2000">
                <a:solidFill>
                  <a:schemeClr val="bg1"/>
                </a:solidFill>
              </a:rPr>
              <a:t>In this module l</a:t>
            </a:r>
            <a:r>
              <a:rPr lang="en-US" sz="2000">
                <a:solidFill>
                  <a:schemeClr val="bg1"/>
                </a:solidFill>
                <a:effectLst/>
              </a:rPr>
              <a:t>earners will explore the Communication domain of the Interprofessional Education Collaborative. </a:t>
            </a:r>
          </a:p>
          <a:p>
            <a:pPr marL="342900" indent="-342900">
              <a:lnSpc>
                <a:spcPct val="90000"/>
              </a:lnSpc>
              <a:spcBef>
                <a:spcPts val="1800"/>
              </a:spcBef>
              <a:buFont typeface="Arial" panose="020B0604020202020204" pitchFamily="34" charset="0"/>
              <a:buChar char="•"/>
            </a:pPr>
            <a:endParaRPr lang="en-US" sz="2000">
              <a:solidFill>
                <a:schemeClr val="bg1"/>
              </a:solidFill>
            </a:endParaRPr>
          </a:p>
          <a:p>
            <a:pPr marL="342900" indent="-342900">
              <a:lnSpc>
                <a:spcPct val="90000"/>
              </a:lnSpc>
              <a:spcBef>
                <a:spcPts val="1800"/>
              </a:spcBef>
              <a:buFont typeface="Arial" panose="020B0604020202020204" pitchFamily="34" charset="0"/>
              <a:buChar char="•"/>
            </a:pPr>
            <a:r>
              <a:rPr lang="en-US" sz="2000">
                <a:solidFill>
                  <a:schemeClr val="bg1"/>
                </a:solidFill>
                <a:effectLst/>
              </a:rPr>
              <a:t>They will identify effective communication tools and techniques to facilitate discussions and interactions with team members, including active listening.</a:t>
            </a:r>
            <a:endParaRPr lang="en-US" sz="2000">
              <a:solidFill>
                <a:schemeClr val="bg1"/>
              </a:solidFill>
            </a:endParaRPr>
          </a:p>
        </p:txBody>
      </p:sp>
    </p:spTree>
    <p:extLst>
      <p:ext uri="{BB962C8B-B14F-4D97-AF65-F5344CB8AC3E}">
        <p14:creationId xmlns:p14="http://schemas.microsoft.com/office/powerpoint/2010/main" val="122810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F415BAE-9C26-7E47-A98F-2AA9D8334DC6}"/>
              </a:ext>
            </a:extLst>
          </p:cNvPr>
          <p:cNvSpPr>
            <a:spLocks noGrp="1"/>
          </p:cNvSpPr>
          <p:nvPr>
            <p:ph type="pic" sz="quarter" idx="13"/>
          </p:nvPr>
        </p:nvSpPr>
        <p:spPr/>
        <p:txBody>
          <a:bodyPr/>
          <a:lstStyle/>
          <a:p>
            <a:endParaRPr lang="en-US" dirty="0"/>
          </a:p>
        </p:txBody>
      </p:sp>
      <p:sp>
        <p:nvSpPr>
          <p:cNvPr id="3" name="Title 2">
            <a:extLst>
              <a:ext uri="{FF2B5EF4-FFF2-40B4-BE49-F238E27FC236}">
                <a16:creationId xmlns:a16="http://schemas.microsoft.com/office/drawing/2014/main" id="{B8176FDB-1FE9-1C09-0D71-413B99AC9820}"/>
              </a:ext>
            </a:extLst>
          </p:cNvPr>
          <p:cNvSpPr>
            <a:spLocks noGrp="1"/>
          </p:cNvSpPr>
          <p:nvPr>
            <p:ph type="title"/>
          </p:nvPr>
        </p:nvSpPr>
        <p:spPr>
          <a:xfrm>
            <a:off x="307648" y="222743"/>
            <a:ext cx="11239907" cy="614745"/>
          </a:xfrm>
        </p:spPr>
        <p:txBody>
          <a:bodyPr/>
          <a:lstStyle/>
          <a:p>
            <a:r>
              <a:rPr lang="en-US" sz="4000" dirty="0"/>
              <a:t>Key Assignment: Active Listening Activity</a:t>
            </a:r>
          </a:p>
        </p:txBody>
      </p:sp>
      <p:sp>
        <p:nvSpPr>
          <p:cNvPr id="4" name="TextBox 3">
            <a:extLst>
              <a:ext uri="{FF2B5EF4-FFF2-40B4-BE49-F238E27FC236}">
                <a16:creationId xmlns:a16="http://schemas.microsoft.com/office/drawing/2014/main" id="{89DA3C27-B353-2257-3303-C9906224EBE5}"/>
              </a:ext>
            </a:extLst>
          </p:cNvPr>
          <p:cNvSpPr txBox="1"/>
          <p:nvPr/>
        </p:nvSpPr>
        <p:spPr>
          <a:xfrm>
            <a:off x="786213" y="1598064"/>
            <a:ext cx="10596785" cy="4448462"/>
          </a:xfrm>
          <a:prstGeom prst="rect">
            <a:avLst/>
          </a:prstGeom>
          <a:noFill/>
        </p:spPr>
        <p:txBody>
          <a:bodyPr wrap="square" rtlCol="0">
            <a:spAutoFit/>
          </a:bodyPr>
          <a:lstStyle/>
          <a:p>
            <a:pPr marL="0" marR="0">
              <a:lnSpc>
                <a:spcPct val="107000"/>
              </a:lnSpc>
              <a:spcAft>
                <a:spcPts val="800"/>
              </a:spcAft>
              <a:buNone/>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Students will:</a:t>
            </a:r>
          </a:p>
          <a:p>
            <a:pPr marL="342900" marR="0" lvl="0" indent="-342900">
              <a:lnSpc>
                <a:spcPct val="107000"/>
              </a:lnSpc>
              <a:spcAft>
                <a:spcPts val="800"/>
              </a:spcAft>
              <a:buFont typeface="+mj-lt"/>
              <a:buAutoNum type="arabicPeriod"/>
              <a:tabLst>
                <a:tab pos="4572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Record and Upload a Video (3–5 minutes):</a:t>
            </a:r>
          </a:p>
          <a:p>
            <a:pPr marL="742950" marR="0" lvl="1" indent="-285750">
              <a:lnSpc>
                <a:spcPct val="107000"/>
              </a:lnSpc>
              <a:spcAft>
                <a:spcPts val="800"/>
              </a:spcAft>
              <a:buFont typeface="Arial" panose="020B0604020202020204" pitchFamily="34" charset="0"/>
              <a:buChar char="•"/>
              <a:tabLst>
                <a:tab pos="9144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Engage in a conversation with someone who is explaining how to do something.</a:t>
            </a:r>
          </a:p>
          <a:p>
            <a:pPr marL="742950" marR="0" lvl="1" indent="-285750">
              <a:lnSpc>
                <a:spcPct val="107000"/>
              </a:lnSpc>
              <a:spcAft>
                <a:spcPts val="800"/>
              </a:spcAft>
              <a:buFont typeface="Arial" panose="020B0604020202020204" pitchFamily="34" charset="0"/>
              <a:buChar char="•"/>
              <a:tabLst>
                <a:tab pos="9144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Your role is to practice active listening throughout the conversation.</a:t>
            </a:r>
          </a:p>
          <a:p>
            <a:pPr marL="342900" marR="0" lvl="0" indent="-342900">
              <a:lnSpc>
                <a:spcPct val="107000"/>
              </a:lnSpc>
              <a:spcAft>
                <a:spcPts val="800"/>
              </a:spcAft>
              <a:buFont typeface="+mj-lt"/>
              <a:buAutoNum type="arabicPeriod" startAt="2"/>
              <a:tabLst>
                <a:tab pos="4572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Review and Reflect:</a:t>
            </a:r>
          </a:p>
          <a:p>
            <a:pPr marL="742950" marR="0" lvl="1" indent="-285750">
              <a:lnSpc>
                <a:spcPct val="107000"/>
              </a:lnSpc>
              <a:spcAft>
                <a:spcPts val="800"/>
              </a:spcAft>
              <a:buFont typeface="Arial" panose="020B0604020202020204" pitchFamily="34" charset="0"/>
              <a:buChar char="•"/>
              <a:tabLst>
                <a:tab pos="9144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Watch your recorded video and identify the active listening techniques you used.</a:t>
            </a:r>
          </a:p>
          <a:p>
            <a:pPr marL="742950" marR="0" lvl="1" indent="-285750">
              <a:lnSpc>
                <a:spcPct val="107000"/>
              </a:lnSpc>
              <a:spcAft>
                <a:spcPts val="800"/>
              </a:spcAft>
              <a:buFont typeface="Arial" panose="020B0604020202020204" pitchFamily="34" charset="0"/>
              <a:buChar char="•"/>
              <a:tabLst>
                <a:tab pos="9144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List each technique and explain how it contributed to effective or ineffective communication during the interaction.</a:t>
            </a:r>
          </a:p>
          <a:p>
            <a:pPr marL="342900" marR="0" lvl="0" indent="-342900">
              <a:lnSpc>
                <a:spcPct val="107000"/>
              </a:lnSpc>
              <a:spcAft>
                <a:spcPts val="800"/>
              </a:spcAft>
              <a:buFont typeface="+mj-lt"/>
              <a:buAutoNum type="arabicPeriod" startAt="3"/>
              <a:tabLst>
                <a:tab pos="4572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Reflection Prompt:</a:t>
            </a:r>
          </a:p>
          <a:p>
            <a:pPr marL="742950" marR="0" lvl="1" indent="-285750">
              <a:lnSpc>
                <a:spcPct val="107000"/>
              </a:lnSpc>
              <a:spcAft>
                <a:spcPts val="800"/>
              </a:spcAft>
              <a:buFont typeface="Arial" panose="020B0604020202020204" pitchFamily="34" charset="0"/>
              <a:buChar char="•"/>
              <a:tabLst>
                <a:tab pos="914400" algn="l"/>
              </a:tabLst>
            </a:pP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In your written reflection, respond to the following question:</a:t>
            </a:r>
            <a:b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br>
            <a:r>
              <a:rPr lang="en-US" kern="100" dirty="0">
                <a:solidFill>
                  <a:schemeClr val="tx2">
                    <a:lumMod val="20000"/>
                    <a:lumOff val="80000"/>
                  </a:schemeClr>
                </a:solidFill>
                <a:effectLst/>
                <a:latin typeface="+mj-lt"/>
                <a:ea typeface="Aptos" panose="020B0004020202020204" pitchFamily="34" charset="0"/>
                <a:cs typeface="Times New Roman" panose="02020603050405020304" pitchFamily="18" charset="0"/>
              </a:rPr>
              <a:t>"How does observing your active listening techniques and interactions help improve your overall communication skills, both as a listener and as a communicator?"</a:t>
            </a:r>
          </a:p>
        </p:txBody>
      </p:sp>
    </p:spTree>
    <p:extLst>
      <p:ext uri="{BB962C8B-B14F-4D97-AF65-F5344CB8AC3E}">
        <p14:creationId xmlns:p14="http://schemas.microsoft.com/office/powerpoint/2010/main" val="63925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0CBCCA-0B30-64BB-1A46-08B6FAA295D5}"/>
              </a:ext>
            </a:extLst>
          </p:cNvPr>
          <p:cNvSpPr>
            <a:spLocks noGrp="1"/>
          </p:cNvSpPr>
          <p:nvPr>
            <p:ph type="title"/>
          </p:nvPr>
        </p:nvSpPr>
        <p:spPr>
          <a:xfrm>
            <a:off x="3661409" y="4661717"/>
            <a:ext cx="7936230" cy="1380760"/>
          </a:xfrm>
        </p:spPr>
        <p:txBody>
          <a:bodyPr anchor="b">
            <a:normAutofit/>
          </a:bodyPr>
          <a:lstStyle/>
          <a:p>
            <a:r>
              <a:rPr lang="en-US" dirty="0"/>
              <a:t>Roles and Responsibilities</a:t>
            </a:r>
          </a:p>
        </p:txBody>
      </p:sp>
      <p:sp>
        <p:nvSpPr>
          <p:cNvPr id="11" name="Content Placeholder 2">
            <a:extLst>
              <a:ext uri="{FF2B5EF4-FFF2-40B4-BE49-F238E27FC236}">
                <a16:creationId xmlns:a16="http://schemas.microsoft.com/office/drawing/2014/main" id="{9B1D807D-8513-6D93-8CBE-DCCD90C69B7F}"/>
              </a:ext>
            </a:extLst>
          </p:cNvPr>
          <p:cNvSpPr>
            <a:spLocks noGrp="1"/>
          </p:cNvSpPr>
          <p:nvPr>
            <p:ph sz="quarter" idx="14"/>
          </p:nvPr>
        </p:nvSpPr>
        <p:spPr>
          <a:xfrm>
            <a:off x="603885" y="584005"/>
            <a:ext cx="2825115" cy="3999060"/>
          </a:xfrm>
        </p:spPr>
        <p:txBody>
          <a:bodyPr>
            <a:normAutofit/>
          </a:bodyPr>
          <a:lstStyle/>
          <a:p>
            <a:r>
              <a:rPr lang="en-US" sz="1700"/>
              <a:t>This module focuses on fostering an understanding of interprofessional roles and responsibilities, encouraging students to communicate and collaborate effectively. </a:t>
            </a:r>
          </a:p>
          <a:p>
            <a:r>
              <a:rPr lang="en-US" sz="1700"/>
              <a:t>Students will apply their knowledge of social determinants of health to analyze complex issues and evaluate the impact of different professions on public health outcomes.</a:t>
            </a:r>
          </a:p>
        </p:txBody>
      </p:sp>
      <p:pic>
        <p:nvPicPr>
          <p:cNvPr id="4" name="Picture 3">
            <a:extLst>
              <a:ext uri="{FF2B5EF4-FFF2-40B4-BE49-F238E27FC236}">
                <a16:creationId xmlns:a16="http://schemas.microsoft.com/office/drawing/2014/main" id="{85DAA8E4-43F9-AA88-D29F-F3D34C3883EE}"/>
              </a:ext>
            </a:extLst>
          </p:cNvPr>
          <p:cNvPicPr>
            <a:picLocks noChangeAspect="1"/>
          </p:cNvPicPr>
          <p:nvPr/>
        </p:nvPicPr>
        <p:blipFill>
          <a:blip r:embed="rId3"/>
          <a:stretch>
            <a:fillRect/>
          </a:stretch>
        </p:blipFill>
        <p:spPr>
          <a:xfrm>
            <a:off x="4031529" y="584005"/>
            <a:ext cx="3790589" cy="2103777"/>
          </a:xfrm>
          <a:prstGeom prst="rect">
            <a:avLst/>
          </a:prstGeom>
          <a:noFill/>
        </p:spPr>
      </p:pic>
      <p:pic>
        <p:nvPicPr>
          <p:cNvPr id="3" name="Picture 2">
            <a:extLst>
              <a:ext uri="{FF2B5EF4-FFF2-40B4-BE49-F238E27FC236}">
                <a16:creationId xmlns:a16="http://schemas.microsoft.com/office/drawing/2014/main" id="{C223741E-BF8A-5714-2EBB-175A9262AEAA}"/>
              </a:ext>
            </a:extLst>
          </p:cNvPr>
          <p:cNvPicPr>
            <a:picLocks noChangeAspect="1"/>
          </p:cNvPicPr>
          <p:nvPr/>
        </p:nvPicPr>
        <p:blipFill>
          <a:blip r:embed="rId4"/>
          <a:stretch>
            <a:fillRect/>
          </a:stretch>
        </p:blipFill>
        <p:spPr>
          <a:xfrm>
            <a:off x="6607102" y="2885473"/>
            <a:ext cx="4374934" cy="2466624"/>
          </a:xfrm>
          <a:prstGeom prst="rect">
            <a:avLst/>
          </a:prstGeom>
        </p:spPr>
      </p:pic>
    </p:spTree>
    <p:extLst>
      <p:ext uri="{BB962C8B-B14F-4D97-AF65-F5344CB8AC3E}">
        <p14:creationId xmlns:p14="http://schemas.microsoft.com/office/powerpoint/2010/main" val="287288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F5838-C6C5-1C73-54B6-B4B3C7943A9C}"/>
              </a:ext>
            </a:extLst>
          </p:cNvPr>
          <p:cNvSpPr>
            <a:spLocks noGrp="1"/>
          </p:cNvSpPr>
          <p:nvPr>
            <p:ph type="title"/>
          </p:nvPr>
        </p:nvSpPr>
        <p:spPr>
          <a:xfrm>
            <a:off x="594360" y="202400"/>
            <a:ext cx="10972800" cy="1570325"/>
          </a:xfrm>
        </p:spPr>
        <p:txBody>
          <a:bodyPr vert="horz" lIns="0" tIns="0" rIns="0" bIns="0" rtlCol="0" anchor="b" anchorCtr="0">
            <a:normAutofit/>
          </a:bodyPr>
          <a:lstStyle/>
          <a:p>
            <a:r>
              <a:rPr lang="en-US" b="1" i="0" kern="1200" spc="100" baseline="0"/>
              <a:t>Key Assignment: Public Health Assessment  Elevator Speech</a:t>
            </a:r>
          </a:p>
        </p:txBody>
      </p:sp>
      <p:graphicFrame>
        <p:nvGraphicFramePr>
          <p:cNvPr id="6" name="TextBox 3">
            <a:extLst>
              <a:ext uri="{FF2B5EF4-FFF2-40B4-BE49-F238E27FC236}">
                <a16:creationId xmlns:a16="http://schemas.microsoft.com/office/drawing/2014/main" id="{76C3F83E-76AB-4300-3431-6370A75887C5}"/>
              </a:ext>
            </a:extLst>
          </p:cNvPr>
          <p:cNvGraphicFramePr/>
          <p:nvPr>
            <p:extLst>
              <p:ext uri="{D42A27DB-BD31-4B8C-83A1-F6EECF244321}">
                <p14:modId xmlns:p14="http://schemas.microsoft.com/office/powerpoint/2010/main" val="3777455976"/>
              </p:ext>
            </p:extLst>
          </p:nvPr>
        </p:nvGraphicFramePr>
        <p:xfrm>
          <a:off x="594360" y="2628629"/>
          <a:ext cx="10972800" cy="363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03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CAFE-D750-2226-C068-A116C8CC2E65}"/>
              </a:ext>
            </a:extLst>
          </p:cNvPr>
          <p:cNvSpPr>
            <a:spLocks noGrp="1"/>
          </p:cNvSpPr>
          <p:nvPr>
            <p:ph type="title"/>
          </p:nvPr>
        </p:nvSpPr>
        <p:spPr>
          <a:xfrm>
            <a:off x="594360" y="202400"/>
            <a:ext cx="10972800" cy="1570325"/>
          </a:xfrm>
        </p:spPr>
        <p:txBody>
          <a:bodyPr anchor="b">
            <a:normAutofit/>
          </a:bodyPr>
          <a:lstStyle/>
          <a:p>
            <a:r>
              <a:rPr lang="en-US" dirty="0"/>
              <a:t>Teams &amp; Teamwork</a:t>
            </a:r>
          </a:p>
        </p:txBody>
      </p:sp>
      <p:graphicFrame>
        <p:nvGraphicFramePr>
          <p:cNvPr id="5" name="Content Placeholder 2">
            <a:extLst>
              <a:ext uri="{FF2B5EF4-FFF2-40B4-BE49-F238E27FC236}">
                <a16:creationId xmlns:a16="http://schemas.microsoft.com/office/drawing/2014/main" id="{504BB909-9580-FEAA-2F77-00D66117DFA7}"/>
              </a:ext>
            </a:extLst>
          </p:cNvPr>
          <p:cNvGraphicFramePr>
            <a:graphicFrameLocks noGrp="1"/>
          </p:cNvGraphicFramePr>
          <p:nvPr>
            <p:ph type="tbl" sz="quarter" idx="10"/>
            <p:extLst>
              <p:ext uri="{D42A27DB-BD31-4B8C-83A1-F6EECF244321}">
                <p14:modId xmlns:p14="http://schemas.microsoft.com/office/powerpoint/2010/main" val="710647400"/>
              </p:ext>
            </p:extLst>
          </p:nvPr>
        </p:nvGraphicFramePr>
        <p:xfrm>
          <a:off x="594360" y="2628629"/>
          <a:ext cx="10972800" cy="363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5AE478D-D4D9-846F-606A-0994B17DF41D}"/>
              </a:ext>
            </a:extLst>
          </p:cNvPr>
          <p:cNvPicPr>
            <a:picLocks noChangeAspect="1"/>
          </p:cNvPicPr>
          <p:nvPr/>
        </p:nvPicPr>
        <p:blipFill>
          <a:blip r:embed="rId8"/>
          <a:stretch>
            <a:fillRect/>
          </a:stretch>
        </p:blipFill>
        <p:spPr>
          <a:xfrm>
            <a:off x="1175465" y="3265386"/>
            <a:ext cx="4577635" cy="2559025"/>
          </a:xfrm>
          <a:prstGeom prst="rect">
            <a:avLst/>
          </a:prstGeom>
        </p:spPr>
      </p:pic>
    </p:spTree>
    <p:extLst>
      <p:ext uri="{BB962C8B-B14F-4D97-AF65-F5344CB8AC3E}">
        <p14:creationId xmlns:p14="http://schemas.microsoft.com/office/powerpoint/2010/main" val="167818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0ECD0D-1534-F98A-0848-D6957D0E7E9A}"/>
              </a:ext>
            </a:extLst>
          </p:cNvPr>
          <p:cNvSpPr>
            <a:spLocks noGrp="1"/>
          </p:cNvSpPr>
          <p:nvPr>
            <p:ph type="title"/>
          </p:nvPr>
        </p:nvSpPr>
        <p:spPr>
          <a:xfrm>
            <a:off x="594360" y="189572"/>
            <a:ext cx="6787747" cy="1593507"/>
          </a:xfrm>
        </p:spPr>
        <p:txBody>
          <a:bodyPr anchor="b">
            <a:normAutofit/>
          </a:bodyPr>
          <a:lstStyle/>
          <a:p>
            <a:r>
              <a:rPr lang="en-US" dirty="0"/>
              <a:t>Teams &amp; Team Work</a:t>
            </a:r>
          </a:p>
        </p:txBody>
      </p:sp>
      <p:pic>
        <p:nvPicPr>
          <p:cNvPr id="4" name="Picture Placeholder 3">
            <a:extLst>
              <a:ext uri="{FF2B5EF4-FFF2-40B4-BE49-F238E27FC236}">
                <a16:creationId xmlns:a16="http://schemas.microsoft.com/office/drawing/2014/main" id="{DBC0855C-AE2A-2028-35A9-D49E5E98099C}"/>
              </a:ext>
            </a:extLst>
          </p:cNvPr>
          <p:cNvPicPr>
            <a:picLocks noGrp="1" noChangeAspect="1"/>
          </p:cNvPicPr>
          <p:nvPr>
            <p:ph sz="quarter" idx="13"/>
          </p:nvPr>
        </p:nvPicPr>
        <p:blipFill>
          <a:blip r:embed="rId3"/>
          <a:stretch>
            <a:fillRect/>
          </a:stretch>
        </p:blipFill>
        <p:spPr>
          <a:xfrm>
            <a:off x="691773" y="2281918"/>
            <a:ext cx="6592919" cy="3708517"/>
          </a:xfrm>
          <a:prstGeom prst="rect">
            <a:avLst/>
          </a:prstGeom>
          <a:noFill/>
        </p:spPr>
      </p:pic>
    </p:spTree>
    <p:extLst>
      <p:ext uri="{BB962C8B-B14F-4D97-AF65-F5344CB8AC3E}">
        <p14:creationId xmlns:p14="http://schemas.microsoft.com/office/powerpoint/2010/main" val="330337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E63D-45EA-07F8-882E-F43DFDDD131D}"/>
              </a:ext>
            </a:extLst>
          </p:cNvPr>
          <p:cNvSpPr>
            <a:spLocks noGrp="1"/>
          </p:cNvSpPr>
          <p:nvPr>
            <p:ph type="title"/>
          </p:nvPr>
        </p:nvSpPr>
        <p:spPr>
          <a:xfrm>
            <a:off x="594360" y="102875"/>
            <a:ext cx="10873740" cy="1680205"/>
          </a:xfrm>
        </p:spPr>
        <p:txBody>
          <a:bodyPr anchor="b">
            <a:normAutofit/>
          </a:bodyPr>
          <a:lstStyle/>
          <a:p>
            <a:r>
              <a:rPr lang="en-US" dirty="0"/>
              <a:t>Final Reflection Essay</a:t>
            </a:r>
          </a:p>
        </p:txBody>
      </p:sp>
      <p:graphicFrame>
        <p:nvGraphicFramePr>
          <p:cNvPr id="5" name="Table Placeholder 2">
            <a:extLst>
              <a:ext uri="{FF2B5EF4-FFF2-40B4-BE49-F238E27FC236}">
                <a16:creationId xmlns:a16="http://schemas.microsoft.com/office/drawing/2014/main" id="{854F3E4A-E25B-0CCF-1113-D56673844C44}"/>
              </a:ext>
            </a:extLst>
          </p:cNvPr>
          <p:cNvGraphicFramePr/>
          <p:nvPr>
            <p:extLst>
              <p:ext uri="{D42A27DB-BD31-4B8C-83A1-F6EECF244321}">
                <p14:modId xmlns:p14="http://schemas.microsoft.com/office/powerpoint/2010/main" val="920360413"/>
              </p:ext>
            </p:extLst>
          </p:nvPr>
        </p:nvGraphicFramePr>
        <p:xfrm>
          <a:off x="3657600" y="2282008"/>
          <a:ext cx="7810500" cy="369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63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278129"/>
            <a:ext cx="9778365" cy="1494596"/>
          </a:xfrm>
        </p:spPr>
        <p:txBody>
          <a:bodyPr anchor="b">
            <a:normAutofit/>
          </a:bodyPr>
          <a:lstStyle/>
          <a:p>
            <a:r>
              <a:rPr lang="en-US" dirty="0"/>
              <a:t>Outside of the Classroom IPE Activities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5"/>
          </p:nvPr>
        </p:nvSpPr>
        <p:spPr>
          <a:xfrm>
            <a:off x="594360" y="2676525"/>
            <a:ext cx="4490827" cy="3597470"/>
          </a:xfrm>
        </p:spPr>
        <p:txBody>
          <a:bodyPr>
            <a:normAutofit/>
          </a:bodyPr>
          <a:lstStyle/>
          <a:p>
            <a:r>
              <a:rPr lang="en-US" sz="1400" dirty="0"/>
              <a:t>Students must participate in 2 interprofessional activities outside of the classroom. </a:t>
            </a:r>
          </a:p>
          <a:p>
            <a:r>
              <a:rPr lang="en-US" sz="1400" dirty="0"/>
              <a:t>A list of activity options will be provided for students to explore, choose or propose an alternative activity. </a:t>
            </a:r>
          </a:p>
          <a:p>
            <a:pPr lvl="1"/>
            <a:r>
              <a:rPr lang="en-US" sz="1400" dirty="0"/>
              <a:t> Louisiana Interprofessional Consortium’s Annual Virtual IPE event</a:t>
            </a:r>
          </a:p>
          <a:p>
            <a:pPr lvl="1"/>
            <a:r>
              <a:rPr lang="en-US" sz="1400" dirty="0"/>
              <a:t>Interprofessional research, trainings, simulations, workshops, </a:t>
            </a:r>
          </a:p>
          <a:p>
            <a:pPr lvl="1"/>
            <a:r>
              <a:rPr lang="en-US" sz="1400" dirty="0"/>
              <a:t>Present at conferences, poster sessions</a:t>
            </a:r>
          </a:p>
          <a:p>
            <a:pPr lvl="1"/>
            <a:r>
              <a:rPr lang="en-US" sz="1400" dirty="0"/>
              <a:t>Participate in case competitions, service learning, community service projects, etc..</a:t>
            </a:r>
          </a:p>
          <a:p>
            <a:endParaRPr lang="en-US" sz="1400" dirty="0"/>
          </a:p>
          <a:p>
            <a:endParaRPr lang="en-US" sz="1400"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a:off x="6328576" y="2676525"/>
            <a:ext cx="3597470" cy="3597470"/>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1088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5529-1FEE-7F4B-84A6-D7B03E9B2E96}"/>
              </a:ext>
            </a:extLst>
          </p:cNvPr>
          <p:cNvSpPr>
            <a:spLocks noGrp="1"/>
          </p:cNvSpPr>
          <p:nvPr>
            <p:ph type="title"/>
          </p:nvPr>
        </p:nvSpPr>
        <p:spPr>
          <a:xfrm>
            <a:off x="594360" y="102875"/>
            <a:ext cx="10873740" cy="1680205"/>
          </a:xfrm>
        </p:spPr>
        <p:txBody>
          <a:bodyPr anchor="b">
            <a:normAutofit/>
          </a:bodyPr>
          <a:lstStyle/>
          <a:p>
            <a:r>
              <a:rPr lang="en-US" dirty="0"/>
              <a:t>Interprofessional Education- 2 phases</a:t>
            </a:r>
          </a:p>
        </p:txBody>
      </p:sp>
      <p:graphicFrame>
        <p:nvGraphicFramePr>
          <p:cNvPr id="7" name="Text Placeholder 2">
            <a:extLst>
              <a:ext uri="{FF2B5EF4-FFF2-40B4-BE49-F238E27FC236}">
                <a16:creationId xmlns:a16="http://schemas.microsoft.com/office/drawing/2014/main" id="{1105CC6B-2EA4-F37C-A0F1-F1AF5A8D5E25}"/>
              </a:ext>
            </a:extLst>
          </p:cNvPr>
          <p:cNvGraphicFramePr>
            <a:graphicFrameLocks noGrp="1"/>
          </p:cNvGraphicFramePr>
          <p:nvPr>
            <p:ph sz="quarter" idx="13"/>
            <p:extLst>
              <p:ext uri="{D42A27DB-BD31-4B8C-83A1-F6EECF244321}">
                <p14:modId xmlns:p14="http://schemas.microsoft.com/office/powerpoint/2010/main" val="2744663521"/>
              </p:ext>
            </p:extLst>
          </p:nvPr>
        </p:nvGraphicFramePr>
        <p:xfrm>
          <a:off x="3657600" y="2282008"/>
          <a:ext cx="7810500" cy="369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766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BDA2-2F55-1362-F167-2B789DF0AC13}"/>
              </a:ext>
            </a:extLst>
          </p:cNvPr>
          <p:cNvSpPr>
            <a:spLocks noGrp="1"/>
          </p:cNvSpPr>
          <p:nvPr>
            <p:ph type="title"/>
          </p:nvPr>
        </p:nvSpPr>
        <p:spPr/>
        <p:txBody>
          <a:bodyPr/>
          <a:lstStyle/>
          <a:p>
            <a:r>
              <a:rPr lang="en-US" dirty="0"/>
              <a:t>Overall, SPHL 6000 Prepares Students for…</a:t>
            </a:r>
          </a:p>
        </p:txBody>
      </p:sp>
      <p:sp>
        <p:nvSpPr>
          <p:cNvPr id="3" name="Content Placeholder 2">
            <a:extLst>
              <a:ext uri="{FF2B5EF4-FFF2-40B4-BE49-F238E27FC236}">
                <a16:creationId xmlns:a16="http://schemas.microsoft.com/office/drawing/2014/main" id="{9FF14DBD-7569-1535-2A72-1676AD19253B}"/>
              </a:ext>
            </a:extLst>
          </p:cNvPr>
          <p:cNvSpPr>
            <a:spLocks noGrp="1"/>
          </p:cNvSpPr>
          <p:nvPr>
            <p:ph sz="quarter" idx="13"/>
          </p:nvPr>
        </p:nvSpPr>
        <p:spPr/>
        <p:txBody>
          <a:bodyPr/>
          <a:lstStyle/>
          <a:p>
            <a:r>
              <a:rPr lang="en-US" dirty="0"/>
              <a:t>Future course collaborations and team projects.</a:t>
            </a:r>
          </a:p>
          <a:p>
            <a:r>
              <a:rPr lang="en-US" dirty="0"/>
              <a:t>Cultivate essential soft skills for professional and career growth. </a:t>
            </a:r>
          </a:p>
          <a:p>
            <a:r>
              <a:rPr lang="en-US" dirty="0"/>
              <a:t>Engage effectively with diverse communities by developing cultural humility and recognizing implicit bias. </a:t>
            </a:r>
          </a:p>
          <a:p>
            <a:r>
              <a:rPr lang="en-US" dirty="0"/>
              <a:t>Develop the foundational skills for applied practice experiences.  </a:t>
            </a:r>
          </a:p>
          <a:p>
            <a:pPr marL="0" indent="0">
              <a:buNone/>
            </a:pPr>
            <a:endParaRPr lang="en-US" dirty="0"/>
          </a:p>
        </p:txBody>
      </p:sp>
    </p:spTree>
    <p:extLst>
      <p:ext uri="{BB962C8B-B14F-4D97-AF65-F5344CB8AC3E}">
        <p14:creationId xmlns:p14="http://schemas.microsoft.com/office/powerpoint/2010/main" val="31995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97E5F6-4AE7-C794-78E5-B7B3CC37D363}"/>
              </a:ext>
            </a:extLst>
          </p:cNvPr>
          <p:cNvSpPr>
            <a:spLocks noGrp="1"/>
          </p:cNvSpPr>
          <p:nvPr>
            <p:ph type="ctrTitle"/>
          </p:nvPr>
        </p:nvSpPr>
        <p:spPr>
          <a:xfrm>
            <a:off x="6299835" y="430529"/>
            <a:ext cx="5486400" cy="3291840"/>
          </a:xfrm>
        </p:spPr>
        <p:txBody>
          <a:bodyPr/>
          <a:lstStyle/>
          <a:p>
            <a:r>
              <a:rPr lang="en-US" dirty="0"/>
              <a:t>Questions?</a:t>
            </a:r>
          </a:p>
        </p:txBody>
      </p:sp>
      <p:pic>
        <p:nvPicPr>
          <p:cNvPr id="5" name="Picture Placeholder 4" descr="Question mark on green pastel background">
            <a:extLst>
              <a:ext uri="{FF2B5EF4-FFF2-40B4-BE49-F238E27FC236}">
                <a16:creationId xmlns:a16="http://schemas.microsoft.com/office/drawing/2014/main" id="{8C5FF20A-8157-FB94-CC11-8DC598B692D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6872"/>
          <a:stretch/>
        </p:blipFill>
        <p:spPr>
          <a:xfrm>
            <a:off x="20" y="-11113"/>
            <a:ext cx="5791180" cy="6880226"/>
          </a:xfrm>
          <a:noFill/>
        </p:spPr>
      </p:pic>
      <p:sp>
        <p:nvSpPr>
          <p:cNvPr id="12" name="Text Placeholder 3">
            <a:extLst>
              <a:ext uri="{FF2B5EF4-FFF2-40B4-BE49-F238E27FC236}">
                <a16:creationId xmlns:a16="http://schemas.microsoft.com/office/drawing/2014/main" id="{1F251ADE-9C53-FBBD-3089-B9AB29DC0779}"/>
              </a:ext>
            </a:extLst>
          </p:cNvPr>
          <p:cNvSpPr>
            <a:spLocks noGrp="1"/>
          </p:cNvSpPr>
          <p:nvPr>
            <p:ph type="body" sz="quarter" idx="11"/>
          </p:nvPr>
        </p:nvSpPr>
        <p:spPr>
          <a:xfrm>
            <a:off x="6299835" y="4568602"/>
            <a:ext cx="5486400" cy="1645920"/>
          </a:xfrm>
        </p:spPr>
        <p:txBody>
          <a:bodyPr/>
          <a:lstStyle/>
          <a:p>
            <a:r>
              <a:rPr lang="en-US" dirty="0"/>
              <a:t>Thank you!</a:t>
            </a:r>
          </a:p>
        </p:txBody>
      </p:sp>
    </p:spTree>
    <p:extLst>
      <p:ext uri="{BB962C8B-B14F-4D97-AF65-F5344CB8AC3E}">
        <p14:creationId xmlns:p14="http://schemas.microsoft.com/office/powerpoint/2010/main" val="25477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E930-C77B-84AC-F6CD-4A24DB82DFBA}"/>
              </a:ext>
            </a:extLst>
          </p:cNvPr>
          <p:cNvSpPr>
            <a:spLocks noGrp="1"/>
          </p:cNvSpPr>
          <p:nvPr>
            <p:ph type="title"/>
          </p:nvPr>
        </p:nvSpPr>
        <p:spPr/>
        <p:txBody>
          <a:bodyPr/>
          <a:lstStyle/>
          <a:p>
            <a:r>
              <a:rPr lang="en-US" dirty="0"/>
              <a:t>CEPH Foundational Competency #21:</a:t>
            </a:r>
          </a:p>
        </p:txBody>
      </p:sp>
      <p:sp>
        <p:nvSpPr>
          <p:cNvPr id="3" name="Content Placeholder 2">
            <a:extLst>
              <a:ext uri="{FF2B5EF4-FFF2-40B4-BE49-F238E27FC236}">
                <a16:creationId xmlns:a16="http://schemas.microsoft.com/office/drawing/2014/main" id="{8D032E8C-87A5-658B-86D9-13F9A3FAB712}"/>
              </a:ext>
            </a:extLst>
          </p:cNvPr>
          <p:cNvSpPr>
            <a:spLocks noGrp="1"/>
          </p:cNvSpPr>
          <p:nvPr>
            <p:ph sz="quarter" idx="15"/>
          </p:nvPr>
        </p:nvSpPr>
        <p:spPr/>
        <p:txBody>
          <a:bodyPr/>
          <a:lstStyle/>
          <a:p>
            <a:r>
              <a:rPr lang="en-US"/>
              <a:t> </a:t>
            </a:r>
            <a:r>
              <a:rPr lang="en-US">
                <a:solidFill>
                  <a:schemeClr val="tx2">
                    <a:lumMod val="75000"/>
                  </a:schemeClr>
                </a:solidFill>
              </a:rPr>
              <a:t>"Integrate perspectives from other sectors and/or professions to promote and advance population health."</a:t>
            </a:r>
            <a:r>
              <a:rPr lang="en-US" b="0" i="0">
                <a:solidFill>
                  <a:schemeClr val="tx2">
                    <a:lumMod val="75000"/>
                  </a:schemeClr>
                </a:solidFill>
              </a:rPr>
              <a:t>. </a:t>
            </a:r>
            <a:endParaRPr lang="en-US">
              <a:solidFill>
                <a:schemeClr val="tx2">
                  <a:lumMod val="75000"/>
                </a:schemeClr>
              </a:solidFill>
            </a:endParaRPr>
          </a:p>
          <a:p>
            <a:endParaRPr lang="en-US" dirty="0"/>
          </a:p>
        </p:txBody>
      </p:sp>
      <p:sp>
        <p:nvSpPr>
          <p:cNvPr id="4" name="Content Placeholder 3">
            <a:extLst>
              <a:ext uri="{FF2B5EF4-FFF2-40B4-BE49-F238E27FC236}">
                <a16:creationId xmlns:a16="http://schemas.microsoft.com/office/drawing/2014/main" id="{822AA53B-E9C0-F58A-D497-EFACD73B7CFE}"/>
              </a:ext>
            </a:extLst>
          </p:cNvPr>
          <p:cNvSpPr>
            <a:spLocks noGrp="1"/>
          </p:cNvSpPr>
          <p:nvPr>
            <p:ph sz="quarter" idx="16"/>
          </p:nvPr>
        </p:nvSpPr>
        <p:spPr/>
        <p:txBody>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Students are expected to "combine the external sector/profession’s perspective and/or knowledge with their own public health training to complete a task, solve a problem, etc.”</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This integration requires active interaction with individuals from other professions or sectors, either in-person or online.</a:t>
            </a:r>
          </a:p>
        </p:txBody>
      </p:sp>
      <p:pic>
        <p:nvPicPr>
          <p:cNvPr id="9" name="Graphic 8" descr="Group brainstorm with solid fill">
            <a:extLst>
              <a:ext uri="{FF2B5EF4-FFF2-40B4-BE49-F238E27FC236}">
                <a16:creationId xmlns:a16="http://schemas.microsoft.com/office/drawing/2014/main" id="{F49F0E66-43B8-FEB8-CCE9-E0B0A251E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596" y="4475260"/>
            <a:ext cx="1957177" cy="1957177"/>
          </a:xfrm>
          <a:prstGeom prst="rect">
            <a:avLst/>
          </a:prstGeom>
        </p:spPr>
      </p:pic>
    </p:spTree>
    <p:extLst>
      <p:ext uri="{BB962C8B-B14F-4D97-AF65-F5344CB8AC3E}">
        <p14:creationId xmlns:p14="http://schemas.microsoft.com/office/powerpoint/2010/main" val="359706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8176-26E7-787E-7735-14459C6A9D76}"/>
              </a:ext>
            </a:extLst>
          </p:cNvPr>
          <p:cNvSpPr>
            <a:spLocks noGrp="1"/>
          </p:cNvSpPr>
          <p:nvPr>
            <p:ph type="title"/>
          </p:nvPr>
        </p:nvSpPr>
        <p:spPr>
          <a:xfrm>
            <a:off x="575310" y="278129"/>
            <a:ext cx="5063490" cy="2354026"/>
          </a:xfrm>
        </p:spPr>
        <p:txBody>
          <a:bodyPr anchor="b">
            <a:normAutofit/>
          </a:bodyPr>
          <a:lstStyle/>
          <a:p>
            <a:r>
              <a:rPr lang="en-US" dirty="0"/>
              <a:t>Interprofessional Education Collaborative (IPEC)</a:t>
            </a:r>
          </a:p>
        </p:txBody>
      </p:sp>
      <p:sp>
        <p:nvSpPr>
          <p:cNvPr id="3" name="Content Placeholder 2">
            <a:extLst>
              <a:ext uri="{FF2B5EF4-FFF2-40B4-BE49-F238E27FC236}">
                <a16:creationId xmlns:a16="http://schemas.microsoft.com/office/drawing/2014/main" id="{DDE957AE-F646-54FC-5B38-C0C15E2676B7}"/>
              </a:ext>
            </a:extLst>
          </p:cNvPr>
          <p:cNvSpPr>
            <a:spLocks noGrp="1"/>
          </p:cNvSpPr>
          <p:nvPr>
            <p:ph sz="quarter" idx="16"/>
          </p:nvPr>
        </p:nvSpPr>
        <p:spPr>
          <a:xfrm>
            <a:off x="594360" y="3279579"/>
            <a:ext cx="5044440" cy="2994415"/>
          </a:xfrm>
        </p:spPr>
        <p:txBody>
          <a:bodyPr>
            <a:norm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The IPEC Core Competencies for Interprofessional Collaborative Practice</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reflects the vision that interprofessional collaborative practice is key to safe, high-quality, accessible, equitable, person/client-centered care and enhanced population health outcomes desired by all. </a:t>
            </a:r>
            <a:r>
              <a:rPr lang="en-US" sz="1400" b="1" dirty="0">
                <a:latin typeface="Calibri" panose="020F0502020204030204" pitchFamily="34" charset="0"/>
                <a:cs typeface="Calibri" panose="020F0502020204030204" pitchFamily="34" charset="0"/>
              </a:rPr>
              <a:t>This competency set is aimed at preparing learners to engage in lifelong learning and collaboration to improve both person/client care and population health outcomes.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Four Core Competencies and 33 sub competencies to broaden their applicability. </a:t>
            </a:r>
          </a:p>
          <a:p>
            <a:pPr marL="0" indent="0">
              <a:buNone/>
            </a:pPr>
            <a:endParaRPr lang="en-US" sz="1400" dirty="0"/>
          </a:p>
        </p:txBody>
      </p:sp>
      <p:pic>
        <p:nvPicPr>
          <p:cNvPr id="5" name="Picture 4">
            <a:extLst>
              <a:ext uri="{FF2B5EF4-FFF2-40B4-BE49-F238E27FC236}">
                <a16:creationId xmlns:a16="http://schemas.microsoft.com/office/drawing/2014/main" id="{F42EB1B1-561C-3CE2-7CB1-99A77A794489}"/>
              </a:ext>
            </a:extLst>
          </p:cNvPr>
          <p:cNvPicPr>
            <a:picLocks noChangeAspect="1"/>
          </p:cNvPicPr>
          <p:nvPr/>
        </p:nvPicPr>
        <p:blipFill>
          <a:blip r:embed="rId3"/>
          <a:stretch>
            <a:fillRect/>
          </a:stretch>
        </p:blipFill>
        <p:spPr>
          <a:xfrm>
            <a:off x="6096000" y="1402338"/>
            <a:ext cx="6118225" cy="4053323"/>
          </a:xfrm>
          <a:prstGeom prst="rect">
            <a:avLst/>
          </a:prstGeom>
          <a:noFill/>
        </p:spPr>
      </p:pic>
      <p:sp>
        <p:nvSpPr>
          <p:cNvPr id="6" name="TextBox 5">
            <a:extLst>
              <a:ext uri="{FF2B5EF4-FFF2-40B4-BE49-F238E27FC236}">
                <a16:creationId xmlns:a16="http://schemas.microsoft.com/office/drawing/2014/main" id="{2EE401DA-D571-752E-6E9A-7D2B0FF645E6}"/>
              </a:ext>
            </a:extLst>
          </p:cNvPr>
          <p:cNvSpPr txBox="1"/>
          <p:nvPr/>
        </p:nvSpPr>
        <p:spPr>
          <a:xfrm>
            <a:off x="6823640" y="6080891"/>
            <a:ext cx="5063490" cy="577081"/>
          </a:xfrm>
          <a:prstGeom prst="rect">
            <a:avLst/>
          </a:prstGeom>
          <a:noFill/>
        </p:spPr>
        <p:txBody>
          <a:bodyPr wrap="square" rtlCol="0">
            <a:spAutoFit/>
          </a:bodyPr>
          <a:lstStyle/>
          <a:p>
            <a:r>
              <a:rPr lang="en-US" sz="1050" dirty="0">
                <a:solidFill>
                  <a:schemeClr val="bg1"/>
                </a:solidFill>
              </a:rPr>
              <a:t>Interprofessional Education Collaborative. (2023). IPEC Core Competencies for Interprofessional Collaborative Practice: Version 3. Washington, DC: Interprofessional Education Collaborative.</a:t>
            </a:r>
          </a:p>
        </p:txBody>
      </p:sp>
    </p:spTree>
    <p:extLst>
      <p:ext uri="{BB962C8B-B14F-4D97-AF65-F5344CB8AC3E}">
        <p14:creationId xmlns:p14="http://schemas.microsoft.com/office/powerpoint/2010/main" val="416918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3725" y="546932"/>
            <a:ext cx="6787747" cy="2042444"/>
          </a:xfrm>
        </p:spPr>
        <p:txBody>
          <a:bodyPr/>
          <a:lstStyle/>
          <a:p>
            <a:r>
              <a:rPr lang="en-US" dirty="0">
                <a:solidFill>
                  <a:schemeClr val="bg1">
                    <a:lumMod val="75000"/>
                    <a:lumOff val="25000"/>
                  </a:schemeClr>
                </a:solidFill>
              </a:rPr>
              <a:t>SPHL 6000 Learning Objectives </a:t>
            </a:r>
            <a:br>
              <a:rPr lang="en-US" dirty="0">
                <a:solidFill>
                  <a:schemeClr val="bg1">
                    <a:lumMod val="75000"/>
                    <a:lumOff val="25000"/>
                  </a:schemeClr>
                </a:solidFill>
              </a:rPr>
            </a:br>
            <a:br>
              <a:rPr lang="en-US" dirty="0"/>
            </a:br>
            <a:endParaRPr lang="en-US" sz="1600" dirty="0">
              <a:solidFill>
                <a:schemeClr val="accent3">
                  <a:lumMod val="60000"/>
                  <a:lumOff val="40000"/>
                </a:schemeClr>
              </a:solidFill>
            </a:endParaRP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16813" y="2306876"/>
            <a:ext cx="7345318" cy="4299024"/>
          </a:xfrm>
        </p:spPr>
        <p:txBody>
          <a:bodyPr tIns="457200">
            <a:normAutofit/>
          </a:bodyPr>
          <a:lstStyle/>
          <a:p>
            <a:r>
              <a:rPr lang="en-US" dirty="0"/>
              <a:t>Examine the impact of implicit bias to maintain a climate of shared values, ethical conduct, and mutual respect. </a:t>
            </a:r>
            <a:endParaRPr lang="en-US" sz="1600" dirty="0">
              <a:solidFill>
                <a:schemeClr val="accent1">
                  <a:lumMod val="50000"/>
                </a:schemeClr>
              </a:solidFill>
            </a:endParaRPr>
          </a:p>
          <a:p>
            <a:r>
              <a:rPr lang="en-US" dirty="0"/>
              <a:t>Apply active listening techniques to promote effective communication. </a:t>
            </a:r>
            <a:endParaRPr lang="en-US" sz="1600" dirty="0">
              <a:solidFill>
                <a:schemeClr val="accent1">
                  <a:lumMod val="50000"/>
                </a:schemeClr>
              </a:solidFill>
            </a:endParaRPr>
          </a:p>
          <a:p>
            <a:r>
              <a:rPr lang="en-US" dirty="0"/>
              <a:t>Communicate the roles and responsibilities of a public health professional. </a:t>
            </a:r>
            <a:endParaRPr lang="en-US" sz="1600" dirty="0">
              <a:solidFill>
                <a:schemeClr val="accent1">
                  <a:lumMod val="50000"/>
                </a:schemeClr>
              </a:solidFill>
            </a:endParaRPr>
          </a:p>
          <a:p>
            <a:pPr marL="283464" marR="0" lvl="0" indent="-283464" algn="l" defTabSz="914400" rtl="0" eaLnBrk="1" fontAlgn="auto" latinLnBrk="0" hangingPunct="1">
              <a:lnSpc>
                <a:spcPct val="80000"/>
              </a:lnSpc>
              <a:spcBef>
                <a:spcPts val="2200"/>
              </a:spcBef>
              <a:spcAft>
                <a:spcPts val="0"/>
              </a:spcAft>
              <a:buClrTx/>
              <a:buSzTx/>
              <a:buFont typeface="Arial" panose="020B0604020202020204" pitchFamily="34" charset="0"/>
              <a:buChar char="•"/>
              <a:tabLst/>
              <a:defRPr/>
            </a:pPr>
            <a:r>
              <a:rPr lang="en-US" dirty="0"/>
              <a:t>Apply values and principles of the science of teamwork to solve a public health challenge. </a:t>
            </a:r>
            <a:r>
              <a:rPr kumimoji="0" lang="en-US" sz="1600" b="1" i="0" u="none" strike="noStrike" kern="1200" cap="none" spc="0" normalizeH="0" baseline="0" noProof="0" dirty="0">
                <a:ln>
                  <a:noFill/>
                </a:ln>
                <a:solidFill>
                  <a:schemeClr val="accent1">
                    <a:lumMod val="50000"/>
                  </a:schemeClr>
                </a:solidFill>
                <a:effectLst/>
                <a:uLnTx/>
                <a:uFillTx/>
                <a:latin typeface="Franklin Gothic Book"/>
                <a:ea typeface="+mn-ea"/>
                <a:cs typeface="+mn-cs"/>
              </a:rPr>
              <a:t> </a:t>
            </a:r>
          </a:p>
          <a:p>
            <a:endParaRPr lang="en-US" dirty="0"/>
          </a:p>
        </p:txBody>
      </p:sp>
    </p:spTree>
    <p:extLst>
      <p:ext uri="{BB962C8B-B14F-4D97-AF65-F5344CB8AC3E}">
        <p14:creationId xmlns:p14="http://schemas.microsoft.com/office/powerpoint/2010/main" val="334668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594360" y="198408"/>
            <a:ext cx="10972800" cy="1574317"/>
          </a:xfrm>
        </p:spPr>
        <p:txBody>
          <a:bodyPr vert="horz" lIns="0" tIns="0" rIns="0" bIns="0" rtlCol="0" anchor="b" anchorCtr="0">
            <a:normAutofit/>
          </a:bodyPr>
          <a:lstStyle/>
          <a:p>
            <a:r>
              <a:rPr lang="en-US" b="1" i="0" kern="1200" spc="100" baseline="0" dirty="0">
                <a:latin typeface="+mj-lt"/>
                <a:ea typeface="+mj-ea"/>
                <a:cs typeface="+mj-cs"/>
              </a:rPr>
              <a:t>IPE Modules</a:t>
            </a:r>
            <a:br>
              <a:rPr lang="en-US" b="1" i="0" kern="1200" spc="100" baseline="0" dirty="0">
                <a:latin typeface="+mj-lt"/>
                <a:ea typeface="+mj-ea"/>
                <a:cs typeface="+mj-cs"/>
              </a:rPr>
            </a:br>
            <a:r>
              <a:rPr lang="en-US" sz="3200" b="1" i="0" kern="1200" spc="100" baseline="0" dirty="0">
                <a:latin typeface="+mj-lt"/>
                <a:ea typeface="+mj-ea"/>
                <a:cs typeface="+mj-cs"/>
                <a:hlinkClick r:id="rId3"/>
              </a:rPr>
              <a:t>Six Interactive Modules</a:t>
            </a:r>
            <a:endParaRPr lang="en-US" sz="3200" b="1" i="0" kern="1200" spc="100" baseline="0" dirty="0">
              <a:latin typeface="+mj-lt"/>
              <a:ea typeface="+mj-ea"/>
              <a:cs typeface="+mj-cs"/>
            </a:endParaRPr>
          </a:p>
        </p:txBody>
      </p:sp>
      <p:pic>
        <p:nvPicPr>
          <p:cNvPr id="10" name="Picture 9">
            <a:extLst>
              <a:ext uri="{FF2B5EF4-FFF2-40B4-BE49-F238E27FC236}">
                <a16:creationId xmlns:a16="http://schemas.microsoft.com/office/drawing/2014/main" id="{F1AAF513-5BF2-C6F8-629D-096092B812DA}"/>
              </a:ext>
            </a:extLst>
          </p:cNvPr>
          <p:cNvPicPr>
            <a:picLocks noChangeAspect="1"/>
          </p:cNvPicPr>
          <p:nvPr/>
        </p:nvPicPr>
        <p:blipFill>
          <a:blip r:embed="rId4"/>
          <a:stretch>
            <a:fillRect/>
          </a:stretch>
        </p:blipFill>
        <p:spPr>
          <a:xfrm>
            <a:off x="595523" y="2844620"/>
            <a:ext cx="5746750" cy="3261280"/>
          </a:xfrm>
          <a:prstGeom prst="rect">
            <a:avLst/>
          </a:prstGeom>
          <a:noFill/>
        </p:spPr>
      </p:pic>
      <p:sp>
        <p:nvSpPr>
          <p:cNvPr id="12" name="TextBox 11">
            <a:extLst>
              <a:ext uri="{FF2B5EF4-FFF2-40B4-BE49-F238E27FC236}">
                <a16:creationId xmlns:a16="http://schemas.microsoft.com/office/drawing/2014/main" id="{F6B3960B-498F-471A-9D78-C0E94D458B90}"/>
              </a:ext>
            </a:extLst>
          </p:cNvPr>
          <p:cNvSpPr txBox="1"/>
          <p:nvPr/>
        </p:nvSpPr>
        <p:spPr>
          <a:xfrm>
            <a:off x="7620000" y="2676525"/>
            <a:ext cx="3947160" cy="3597470"/>
          </a:xfrm>
          <a:prstGeom prst="rect">
            <a:avLst/>
          </a:prstGeom>
        </p:spPr>
        <p:txBody>
          <a:bodyPr vert="horz" lIns="0" tIns="45720" rIns="91440" bIns="45720" rtlCol="0">
            <a:normAutofit/>
          </a:bodyPr>
          <a:lstStyle/>
          <a:p>
            <a:pPr marL="342900" indent="-342900">
              <a:lnSpc>
                <a:spcPct val="90000"/>
              </a:lnSpc>
              <a:spcBef>
                <a:spcPts val="1800"/>
              </a:spcBef>
              <a:buFont typeface="Arial" panose="020B0604020202020204" pitchFamily="34" charset="0"/>
              <a:buChar char="•"/>
            </a:pPr>
            <a:r>
              <a:rPr lang="en-US" sz="1400" b="1" dirty="0">
                <a:solidFill>
                  <a:schemeClr val="tx2">
                    <a:lumMod val="75000"/>
                  </a:schemeClr>
                </a:solidFill>
              </a:rPr>
              <a:t>Introduction to Interprofessional Education</a:t>
            </a:r>
          </a:p>
          <a:p>
            <a:pPr marL="342900" indent="-342900">
              <a:lnSpc>
                <a:spcPct val="90000"/>
              </a:lnSpc>
              <a:spcBef>
                <a:spcPts val="1800"/>
              </a:spcBef>
              <a:buFont typeface="Arial" panose="020B0604020202020204" pitchFamily="34" charset="0"/>
              <a:buChar char="•"/>
            </a:pPr>
            <a:r>
              <a:rPr lang="en-US" sz="1400" b="1" dirty="0">
                <a:solidFill>
                  <a:schemeClr val="tx2">
                    <a:lumMod val="75000"/>
                  </a:schemeClr>
                </a:solidFill>
              </a:rPr>
              <a:t>Interprofessional Education: Values and Ethics Part 1</a:t>
            </a:r>
          </a:p>
          <a:p>
            <a:pPr marL="342900" indent="-342900">
              <a:lnSpc>
                <a:spcPct val="90000"/>
              </a:lnSpc>
              <a:spcBef>
                <a:spcPts val="1800"/>
              </a:spcBef>
              <a:buFont typeface="Arial" panose="020B0604020202020204" pitchFamily="34" charset="0"/>
              <a:buChar char="•"/>
            </a:pPr>
            <a:r>
              <a:rPr lang="en-US" sz="1400" b="1" dirty="0">
                <a:solidFill>
                  <a:schemeClr val="tx2">
                    <a:lumMod val="75000"/>
                  </a:schemeClr>
                </a:solidFill>
              </a:rPr>
              <a:t>Interprofessional Education: Values and Ethics Part 2</a:t>
            </a:r>
          </a:p>
          <a:p>
            <a:pPr marL="342900" indent="-342900">
              <a:lnSpc>
                <a:spcPct val="90000"/>
              </a:lnSpc>
              <a:spcBef>
                <a:spcPts val="1800"/>
              </a:spcBef>
              <a:buFont typeface="Arial" panose="020B0604020202020204" pitchFamily="34" charset="0"/>
              <a:buChar char="•"/>
            </a:pPr>
            <a:r>
              <a:rPr lang="en-US" sz="1400" b="1" dirty="0">
                <a:solidFill>
                  <a:schemeClr val="tx2">
                    <a:lumMod val="75000"/>
                  </a:schemeClr>
                </a:solidFill>
              </a:rPr>
              <a:t>Interprofessional Education: Communication</a:t>
            </a:r>
          </a:p>
          <a:p>
            <a:pPr marL="342900" indent="-342900">
              <a:lnSpc>
                <a:spcPct val="90000"/>
              </a:lnSpc>
              <a:spcBef>
                <a:spcPts val="1800"/>
              </a:spcBef>
              <a:buFont typeface="Arial" panose="020B0604020202020204" pitchFamily="34" charset="0"/>
              <a:buChar char="•"/>
            </a:pPr>
            <a:r>
              <a:rPr lang="en-US" sz="1400" b="1" dirty="0">
                <a:solidFill>
                  <a:schemeClr val="tx2">
                    <a:lumMod val="75000"/>
                  </a:schemeClr>
                </a:solidFill>
              </a:rPr>
              <a:t>Interprofessional Education: Roles and Responsibilities</a:t>
            </a:r>
          </a:p>
          <a:p>
            <a:pPr marL="342900" indent="-342900">
              <a:lnSpc>
                <a:spcPct val="90000"/>
              </a:lnSpc>
              <a:spcBef>
                <a:spcPts val="1800"/>
              </a:spcBef>
              <a:buFont typeface="Arial" panose="020B0604020202020204" pitchFamily="34" charset="0"/>
              <a:buChar char="•"/>
            </a:pPr>
            <a:r>
              <a:rPr lang="en-US" sz="1400" b="1" dirty="0">
                <a:solidFill>
                  <a:schemeClr val="tx2">
                    <a:lumMod val="75000"/>
                  </a:schemeClr>
                </a:solidFill>
              </a:rPr>
              <a:t>Interprofessional Education: Teams and Team Work</a:t>
            </a:r>
          </a:p>
        </p:txBody>
      </p:sp>
    </p:spTree>
    <p:extLst>
      <p:ext uri="{BB962C8B-B14F-4D97-AF65-F5344CB8AC3E}">
        <p14:creationId xmlns:p14="http://schemas.microsoft.com/office/powerpoint/2010/main" val="419377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title"/>
          </p:nvPr>
        </p:nvSpPr>
        <p:spPr>
          <a:xfrm>
            <a:off x="521017" y="887729"/>
            <a:ext cx="9778365" cy="1494596"/>
          </a:xfrm>
        </p:spPr>
        <p:txBody>
          <a:bodyPr anchor="b">
            <a:normAutofit/>
          </a:bodyPr>
          <a:lstStyle/>
          <a:p>
            <a:r>
              <a:rPr lang="en-US" sz="3200" dirty="0">
                <a:solidFill>
                  <a:schemeClr val="bg1">
                    <a:lumMod val="75000"/>
                    <a:lumOff val="25000"/>
                  </a:schemeClr>
                </a:solidFill>
              </a:rPr>
              <a:t>Course Assignments </a:t>
            </a:r>
            <a:br>
              <a:rPr lang="en-US" sz="2400" dirty="0"/>
            </a:br>
            <a:r>
              <a:rPr kumimoji="0" lang="en-US" altLang="en-US" sz="2200" b="0" i="0" u="none" strike="noStrike" cap="none" normalizeH="0" baseline="0" dirty="0">
                <a:ln>
                  <a:noFill/>
                </a:ln>
                <a:solidFill>
                  <a:schemeClr val="accent1">
                    <a:lumMod val="50000"/>
                  </a:schemeClr>
                </a:solidFill>
                <a:effectLst/>
                <a:latin typeface="+mn-lt"/>
              </a:rPr>
              <a:t>Each week, assignments are structured around a specific module that is  designed to address one or more </a:t>
            </a:r>
            <a:r>
              <a:rPr lang="en-US" altLang="en-US" sz="2200" b="0" dirty="0">
                <a:solidFill>
                  <a:schemeClr val="accent1">
                    <a:lumMod val="50000"/>
                  </a:schemeClr>
                </a:solidFill>
                <a:latin typeface="+mn-lt"/>
              </a:rPr>
              <a:t>of the </a:t>
            </a:r>
            <a:r>
              <a:rPr kumimoji="0" lang="en-US" altLang="en-US" sz="2200" b="0" i="0" u="none" strike="noStrike" cap="none" normalizeH="0" baseline="0" dirty="0">
                <a:ln>
                  <a:noFill/>
                </a:ln>
                <a:solidFill>
                  <a:schemeClr val="accent1">
                    <a:lumMod val="50000"/>
                  </a:schemeClr>
                </a:solidFill>
                <a:effectLst/>
                <a:latin typeface="+mn-lt"/>
              </a:rPr>
              <a:t>IPEC Core Competencies.</a:t>
            </a:r>
            <a:br>
              <a:rPr kumimoji="0" lang="en-US" altLang="en-US" sz="2200" b="0" i="0" u="none" strike="noStrike" cap="none" normalizeH="0" baseline="0" dirty="0">
                <a:ln>
                  <a:noFill/>
                </a:ln>
                <a:solidFill>
                  <a:schemeClr val="tx2">
                    <a:lumMod val="75000"/>
                  </a:schemeClr>
                </a:solidFill>
                <a:effectLst/>
                <a:latin typeface="+mn-lt"/>
              </a:rPr>
            </a:br>
            <a:br>
              <a:rPr lang="en-US" sz="2200" dirty="0">
                <a:latin typeface="+mn-lt"/>
              </a:rPr>
            </a:br>
            <a:endParaRPr lang="en-US" sz="2200" dirty="0">
              <a:latin typeface="+mn-lt"/>
            </a:endParaRPr>
          </a:p>
        </p:txBody>
      </p:sp>
      <p:sp>
        <p:nvSpPr>
          <p:cNvPr id="6" name="Rectangle 3">
            <a:extLst>
              <a:ext uri="{FF2B5EF4-FFF2-40B4-BE49-F238E27FC236}">
                <a16:creationId xmlns:a16="http://schemas.microsoft.com/office/drawing/2014/main" id="{5EE4BD47-4A71-2B13-DB61-2FE0603DAF08}"/>
              </a:ext>
            </a:extLst>
          </p:cNvPr>
          <p:cNvSpPr>
            <a:spLocks noGrp="1" noChangeArrowheads="1"/>
          </p:cNvSpPr>
          <p:nvPr>
            <p:ph sz="quarter" idx="15"/>
          </p:nvPr>
        </p:nvSpPr>
        <p:spPr bwMode="auto">
          <a:xfrm>
            <a:off x="594359" y="2676525"/>
            <a:ext cx="4815840" cy="359747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marL="0" marR="0" lvl="0" indent="0" defTabSz="914400" rtl="0" eaLnBrk="0" fontAlgn="base" latinLnBrk="0" hangingPunct="0">
              <a:spcBef>
                <a:spcPct val="0"/>
              </a:spcBef>
              <a:spcAft>
                <a:spcPts val="600"/>
              </a:spcAft>
              <a:buClrTx/>
              <a:buSzTx/>
              <a:buFontTx/>
              <a:buNone/>
              <a:tabLst/>
            </a:pPr>
            <a:endParaRPr kumimoji="0" lang="en-US" altLang="en-US" sz="1700" b="0" i="0" u="none" strike="noStrike" cap="none" normalizeH="0" baseline="0" dirty="0">
              <a:ln>
                <a:noFill/>
              </a:ln>
              <a:solidFill>
                <a:schemeClr val="tx2">
                  <a:lumMod val="75000"/>
                </a:schemeClr>
              </a:solidFill>
              <a:effectLst/>
            </a:endParaRPr>
          </a:p>
          <a:p>
            <a:pPr marL="0" marR="0" lvl="0" indent="0" defTabSz="914400" rtl="0" eaLnBrk="0" fontAlgn="base" latinLnBrk="0" hangingPunct="0">
              <a:spcBef>
                <a:spcPct val="0"/>
              </a:spcBef>
              <a:spcAft>
                <a:spcPts val="600"/>
              </a:spcAft>
              <a:buClrTx/>
              <a:buSzTx/>
              <a:tabLst/>
            </a:pPr>
            <a:r>
              <a:rPr kumimoji="0" lang="en-US" altLang="en-US" sz="17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rPr>
              <a:t>Modules and competencies are tied directly to </a:t>
            </a:r>
            <a:r>
              <a:rPr lang="en-US" altLang="en-US" sz="1700" b="1" dirty="0">
                <a:solidFill>
                  <a:schemeClr val="tx2">
                    <a:lumMod val="75000"/>
                  </a:schemeClr>
                </a:solidFill>
                <a:latin typeface="Calibri" panose="020F0502020204030204" pitchFamily="34" charset="0"/>
                <a:cs typeface="Calibri" panose="020F0502020204030204" pitchFamily="34" charset="0"/>
              </a:rPr>
              <a:t>       </a:t>
            </a:r>
            <a:r>
              <a:rPr kumimoji="0" lang="en-US" altLang="en-US" sz="17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rPr>
              <a:t>course objectives to ensure meaningful application.</a:t>
            </a:r>
          </a:p>
          <a:p>
            <a:pPr marL="0" marR="0" lvl="0" indent="0" defTabSz="914400" rtl="0" eaLnBrk="0" fontAlgn="base" latinLnBrk="0" hangingPunct="0">
              <a:spcBef>
                <a:spcPct val="0"/>
              </a:spcBef>
              <a:spcAft>
                <a:spcPts val="600"/>
              </a:spcAft>
              <a:buClrTx/>
              <a:buSzTx/>
              <a:tabLst/>
            </a:pPr>
            <a:endParaRPr kumimoji="0" lang="en-US" altLang="en-US" sz="1700" b="0" i="0" u="none" strike="noStrike" cap="none" normalizeH="0" baseline="0" dirty="0">
              <a:ln>
                <a:noFill/>
              </a:ln>
              <a:effectLst/>
              <a:latin typeface="Calibri" panose="020F0502020204030204" pitchFamily="34" charset="0"/>
              <a:cs typeface="Calibri" panose="020F0502020204030204" pitchFamily="34" charset="0"/>
            </a:endParaRPr>
          </a:p>
          <a:p>
            <a:pPr marL="0" marR="0" lvl="0" indent="0" defTabSz="914400" rtl="0" eaLnBrk="0" fontAlgn="base" latinLnBrk="0" hangingPunct="0">
              <a:spcBef>
                <a:spcPct val="0"/>
              </a:spcBef>
              <a:spcAft>
                <a:spcPts val="600"/>
              </a:spcAft>
              <a:buClrTx/>
              <a:buSzTx/>
              <a:tabLst/>
            </a:pPr>
            <a:r>
              <a:rPr kumimoji="0" lang="en-US" altLang="en-US" sz="1700" b="0" i="0" u="none" strike="noStrike" cap="none" normalizeH="0" baseline="0" dirty="0">
                <a:ln>
                  <a:noFill/>
                </a:ln>
                <a:effectLst/>
                <a:latin typeface="Calibri" panose="020F0502020204030204" pitchFamily="34" charset="0"/>
                <a:cs typeface="Calibri" panose="020F0502020204030204" pitchFamily="34" charset="0"/>
              </a:rPr>
              <a:t>For each module, students will complete:</a:t>
            </a:r>
          </a:p>
          <a:p>
            <a:pPr marL="285750" marR="0" lvl="0" indent="-285750"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1700" b="1" i="0" u="none" strike="noStrike" cap="none" normalizeH="0" baseline="0" dirty="0">
                <a:ln>
                  <a:noFill/>
                </a:ln>
                <a:effectLst/>
                <a:latin typeface="Calibri" panose="020F0502020204030204" pitchFamily="34" charset="0"/>
                <a:cs typeface="Calibri" panose="020F0502020204030204" pitchFamily="34" charset="0"/>
              </a:rPr>
              <a:t>Discussion Post</a:t>
            </a:r>
            <a:r>
              <a:rPr kumimoji="0" lang="en-US" altLang="en-US" sz="1700" b="0" i="0" u="none" strike="noStrike" cap="none" normalizeH="0" baseline="0" dirty="0">
                <a:ln>
                  <a:noFill/>
                </a:ln>
                <a:effectLst/>
                <a:latin typeface="Calibri" panose="020F0502020204030204" pitchFamily="34" charset="0"/>
                <a:cs typeface="Calibri" panose="020F0502020204030204" pitchFamily="34" charset="0"/>
              </a:rPr>
              <a:t>: </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Engage in collaborative conversations.</a:t>
            </a:r>
          </a:p>
          <a:p>
            <a:pPr marL="285750" marR="0" lvl="0" indent="-285750"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1700" b="1" i="0" u="none" strike="noStrike" cap="none" normalizeH="0" baseline="0" dirty="0">
                <a:ln>
                  <a:noFill/>
                </a:ln>
                <a:effectLst/>
                <a:latin typeface="Calibri" panose="020F0502020204030204" pitchFamily="34" charset="0"/>
                <a:cs typeface="Calibri" panose="020F0502020204030204" pitchFamily="34" charset="0"/>
              </a:rPr>
              <a:t>Activity</a:t>
            </a:r>
            <a:r>
              <a:rPr kumimoji="0" lang="en-US" altLang="en-US" sz="1700" b="0" i="0" u="none" strike="noStrike" cap="none" normalizeH="0" baseline="0" dirty="0">
                <a:ln>
                  <a:noFill/>
                </a:ln>
                <a:effectLst/>
                <a:latin typeface="Calibri" panose="020F0502020204030204" pitchFamily="34" charset="0"/>
                <a:cs typeface="Calibri" panose="020F0502020204030204" pitchFamily="34" charset="0"/>
              </a:rPr>
              <a:t>: </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Apply concepts through interactive or practical tasks. </a:t>
            </a:r>
          </a:p>
          <a:p>
            <a:pPr marL="569214" lvl="1" indent="-285750" eaLnBrk="0" fontAlgn="base" hangingPunct="0">
              <a:spcBef>
                <a:spcPct val="0"/>
              </a:spcBef>
              <a:spcAft>
                <a:spcPts val="600"/>
              </a:spcAft>
            </a:pPr>
            <a:r>
              <a:rPr kumimoji="0" lang="en-US" altLang="en-US" sz="1700" i="1" u="none" strike="noStrike" cap="none" normalizeH="0" baseline="0" dirty="0">
                <a:ln>
                  <a:noFill/>
                </a:ln>
                <a:effectLst/>
                <a:latin typeface="Calibri" panose="020F0502020204030204" pitchFamily="34" charset="0"/>
                <a:cs typeface="Calibri" panose="020F0502020204030204" pitchFamily="34" charset="0"/>
              </a:rPr>
              <a:t>Highlighted Activities</a:t>
            </a:r>
            <a:r>
              <a:rPr kumimoji="0" lang="en-US" altLang="en-US" sz="1700" b="1" i="0" u="none" strike="noStrike" cap="none" normalizeH="0" baseline="0" dirty="0">
                <a:ln>
                  <a:noFill/>
                </a:ln>
                <a:effectLst/>
                <a:latin typeface="Calibri" panose="020F0502020204030204" pitchFamily="34" charset="0"/>
                <a:cs typeface="Calibri" panose="020F0502020204030204" pitchFamily="34" charset="0"/>
              </a:rPr>
              <a:t>: </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include a </a:t>
            </a:r>
            <a:r>
              <a:rPr lang="en-US" altLang="en-US" sz="1700" dirty="0">
                <a:solidFill>
                  <a:schemeClr val="accent1">
                    <a:lumMod val="50000"/>
                  </a:schemeClr>
                </a:solidFill>
                <a:latin typeface="Calibri" panose="020F0502020204030204" pitchFamily="34" charset="0"/>
                <a:cs typeface="Calibri" panose="020F0502020204030204" pitchFamily="34" charset="0"/>
              </a:rPr>
              <a:t>p</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ublic health </a:t>
            </a:r>
            <a:r>
              <a:rPr lang="en-US" altLang="en-US" sz="1700" dirty="0">
                <a:solidFill>
                  <a:schemeClr val="accent1">
                    <a:lumMod val="50000"/>
                  </a:schemeClr>
                </a:solidFill>
                <a:latin typeface="Calibri" panose="020F0502020204030204" pitchFamily="34" charset="0"/>
                <a:cs typeface="Calibri" panose="020F0502020204030204" pitchFamily="34" charset="0"/>
              </a:rPr>
              <a:t>a</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ssessment, resume podcast, team </a:t>
            </a:r>
            <a:r>
              <a:rPr lang="en-US" altLang="en-US" sz="1700" dirty="0">
                <a:solidFill>
                  <a:schemeClr val="accent1">
                    <a:lumMod val="50000"/>
                  </a:schemeClr>
                </a:solidFill>
                <a:latin typeface="Calibri" panose="020F0502020204030204" pitchFamily="34" charset="0"/>
                <a:cs typeface="Calibri" panose="020F0502020204030204" pitchFamily="34" charset="0"/>
              </a:rPr>
              <a:t>p</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ublic </a:t>
            </a:r>
            <a:r>
              <a:rPr lang="en-US" altLang="en-US" sz="1700" dirty="0">
                <a:solidFill>
                  <a:schemeClr val="accent1">
                    <a:lumMod val="50000"/>
                  </a:schemeClr>
                </a:solidFill>
                <a:latin typeface="Calibri" panose="020F0502020204030204" pitchFamily="34" charset="0"/>
                <a:cs typeface="Calibri" panose="020F0502020204030204" pitchFamily="34" charset="0"/>
              </a:rPr>
              <a:t>h</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ealth </a:t>
            </a:r>
            <a:r>
              <a:rPr lang="en-US" altLang="en-US" sz="1700" dirty="0">
                <a:solidFill>
                  <a:schemeClr val="accent1">
                    <a:lumMod val="50000"/>
                  </a:schemeClr>
                </a:solidFill>
                <a:latin typeface="Calibri" panose="020F0502020204030204" pitchFamily="34" charset="0"/>
                <a:cs typeface="Calibri" panose="020F0502020204030204" pitchFamily="34" charset="0"/>
              </a:rPr>
              <a:t>c</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hallenge and presentation.</a:t>
            </a:r>
          </a:p>
          <a:p>
            <a:pPr marL="285750" marR="0" lvl="0" indent="-285750"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1700" b="1" i="0" u="none" strike="noStrike" cap="none" normalizeH="0" baseline="0" dirty="0">
                <a:ln>
                  <a:noFill/>
                </a:ln>
                <a:effectLst/>
                <a:latin typeface="Calibri" panose="020F0502020204030204" pitchFamily="34" charset="0"/>
                <a:cs typeface="Calibri" panose="020F0502020204030204" pitchFamily="34" charset="0"/>
              </a:rPr>
              <a:t>Reflection Essay</a:t>
            </a:r>
            <a:r>
              <a:rPr kumimoji="0" lang="en-US" altLang="en-US" sz="1700" b="0" i="0" u="none" strike="noStrike" cap="none" normalizeH="0" baseline="0" dirty="0">
                <a:ln>
                  <a:noFill/>
                </a:ln>
                <a:effectLst/>
                <a:latin typeface="Calibri" panose="020F0502020204030204" pitchFamily="34" charset="0"/>
                <a:cs typeface="Calibri" panose="020F0502020204030204" pitchFamily="34" charset="0"/>
              </a:rPr>
              <a:t>: </a:t>
            </a:r>
            <a:r>
              <a:rPr kumimoji="0" lang="en-US" altLang="en-US" sz="1700" b="0" i="0" u="none" strike="noStrike" cap="none" normalizeH="0" baseline="0" dirty="0">
                <a:ln>
                  <a:noFill/>
                </a:ln>
                <a:solidFill>
                  <a:schemeClr val="accent1">
                    <a:lumMod val="50000"/>
                  </a:schemeClr>
                </a:solidFill>
                <a:effectLst/>
                <a:latin typeface="Calibri" panose="020F0502020204030204" pitchFamily="34" charset="0"/>
                <a:cs typeface="Calibri" panose="020F0502020204030204" pitchFamily="34" charset="0"/>
              </a:rPr>
              <a:t>Analyze and connect learning to professional practice.</a:t>
            </a:r>
          </a:p>
          <a:p>
            <a:pPr marL="285750" marR="0" lvl="0" indent="-285750" defTabSz="914400" rtl="0" eaLnBrk="0" fontAlgn="base" latinLnBrk="0" hangingPunct="0">
              <a:spcBef>
                <a:spcPct val="0"/>
              </a:spcBef>
              <a:spcAft>
                <a:spcPts val="600"/>
              </a:spcAft>
              <a:buClrTx/>
              <a:buSzTx/>
              <a:buFont typeface="Arial" panose="020B0604020202020204" pitchFamily="34" charset="0"/>
              <a:buChar char="•"/>
              <a:tabLst/>
            </a:pPr>
            <a:endParaRPr kumimoji="0" lang="en-US" altLang="en-US" sz="1700" b="0" i="0" u="none" strike="noStrike" cap="none" normalizeH="0" baseline="0" dirty="0">
              <a:ln>
                <a:noFill/>
              </a:ln>
              <a:solidFill>
                <a:schemeClr val="accent1">
                  <a:lumMod val="50000"/>
                </a:schemeClr>
              </a:solidFill>
              <a:effectLst/>
            </a:endParaRPr>
          </a:p>
          <a:p>
            <a:pPr marL="0" marR="0" lvl="0" indent="0" defTabSz="914400" rtl="0" eaLnBrk="0" fontAlgn="base" latinLnBrk="0" hangingPunct="0">
              <a:spcBef>
                <a:spcPct val="0"/>
              </a:spcBef>
              <a:spcAft>
                <a:spcPts val="600"/>
              </a:spcAft>
              <a:buClrTx/>
              <a:buSzTx/>
              <a:buFontTx/>
              <a:buNone/>
              <a:tabLst/>
            </a:pPr>
            <a:endParaRPr kumimoji="0" lang="en-US" altLang="en-US" sz="1700" b="0" i="0" u="none" strike="noStrike" cap="none" normalizeH="0" baseline="0" dirty="0">
              <a:ln>
                <a:noFill/>
              </a:ln>
              <a:effectLst/>
            </a:endParaRPr>
          </a:p>
        </p:txBody>
      </p:sp>
      <p:pic>
        <p:nvPicPr>
          <p:cNvPr id="12" name="Picture Placeholder 4" descr="Pastel checklist and pencil">
            <a:extLst>
              <a:ext uri="{FF2B5EF4-FFF2-40B4-BE49-F238E27FC236}">
                <a16:creationId xmlns:a16="http://schemas.microsoft.com/office/drawing/2014/main" id="{7D5BDB53-9169-3BBC-9362-0539514AC7DD}"/>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p:blipFill>
        <p:spPr>
          <a:xfrm>
            <a:off x="5927023" y="2676525"/>
            <a:ext cx="4400577" cy="3597470"/>
          </a:xfrm>
          <a:noFill/>
        </p:spPr>
      </p:pic>
    </p:spTree>
    <p:extLst>
      <p:ext uri="{BB962C8B-B14F-4D97-AF65-F5344CB8AC3E}">
        <p14:creationId xmlns:p14="http://schemas.microsoft.com/office/powerpoint/2010/main" val="164832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DED4-32E9-E886-BE2B-4EFBC9343EA6}"/>
              </a:ext>
            </a:extLst>
          </p:cNvPr>
          <p:cNvSpPr>
            <a:spLocks noGrp="1"/>
          </p:cNvSpPr>
          <p:nvPr>
            <p:ph type="title"/>
          </p:nvPr>
        </p:nvSpPr>
        <p:spPr>
          <a:xfrm>
            <a:off x="575310" y="278129"/>
            <a:ext cx="5063490" cy="2354026"/>
          </a:xfrm>
        </p:spPr>
        <p:txBody>
          <a:bodyPr anchor="b">
            <a:normAutofit/>
          </a:bodyPr>
          <a:lstStyle/>
          <a:p>
            <a:r>
              <a:rPr lang="en-US" dirty="0"/>
              <a:t>Introduction to Interprofessional Education</a:t>
            </a:r>
          </a:p>
        </p:txBody>
      </p:sp>
      <p:sp>
        <p:nvSpPr>
          <p:cNvPr id="4" name="Content Placeholder 3">
            <a:extLst>
              <a:ext uri="{FF2B5EF4-FFF2-40B4-BE49-F238E27FC236}">
                <a16:creationId xmlns:a16="http://schemas.microsoft.com/office/drawing/2014/main" id="{78E429F2-E2DD-E8AE-1C0F-0A5BADE3711D}"/>
              </a:ext>
            </a:extLst>
          </p:cNvPr>
          <p:cNvSpPr>
            <a:spLocks noGrp="1"/>
          </p:cNvSpPr>
          <p:nvPr>
            <p:ph sz="quarter" idx="16"/>
          </p:nvPr>
        </p:nvSpPr>
        <p:spPr>
          <a:xfrm>
            <a:off x="594360" y="3279579"/>
            <a:ext cx="5044440" cy="2994415"/>
          </a:xfrm>
        </p:spPr>
        <p:txBody>
          <a:bodyPr>
            <a:normAutofit/>
          </a:bodyPr>
          <a:lstStyle/>
          <a:p>
            <a:pPr marL="457200" marR="0" lvl="0" indent="-457200" defTabSz="914400" rtl="0" eaLnBrk="1" fontAlgn="auto" latinLnBrk="0" hangingPunct="1">
              <a:spcBef>
                <a:spcPts val="1800"/>
              </a:spcBef>
              <a:spcAft>
                <a:spcPts val="0"/>
              </a:spcAft>
              <a:buClrTx/>
              <a:buSzTx/>
              <a:buFont typeface="+mj-lt"/>
              <a:buAutoNum type="arabicPeriod"/>
              <a:tabLst/>
              <a:defRPr/>
            </a:pPr>
            <a:r>
              <a:rPr kumimoji="0" lang="en-US" b="0" i="0" u="none" strike="noStrike" kern="1200" cap="none" spc="0" normalizeH="0" baseline="0" noProof="0" dirty="0">
                <a:ln>
                  <a:noFill/>
                </a:ln>
                <a:effectLst/>
                <a:uLnTx/>
                <a:uFillTx/>
              </a:rPr>
              <a:t>This module introduces interprofessional education (IPE), interprofessional practice (IPP), and intersectoral collaboration.</a:t>
            </a:r>
          </a:p>
          <a:p>
            <a:pPr marL="457200" marR="0" lvl="0" indent="-457200" defTabSz="914400" rtl="0" eaLnBrk="1" fontAlgn="auto" latinLnBrk="0" hangingPunct="1">
              <a:spcBef>
                <a:spcPts val="1800"/>
              </a:spcBef>
              <a:spcAft>
                <a:spcPts val="0"/>
              </a:spcAft>
              <a:buClrTx/>
              <a:buSzTx/>
              <a:buFont typeface="+mj-lt"/>
              <a:buAutoNum type="arabicPeriod"/>
              <a:tabLst/>
              <a:defRPr/>
            </a:pPr>
            <a:r>
              <a:rPr kumimoji="0" lang="en-US" b="0" i="0" u="none" strike="noStrike" kern="1200" cap="none" spc="0" normalizeH="0" baseline="0" noProof="0" dirty="0">
                <a:ln>
                  <a:noFill/>
                </a:ln>
                <a:effectLst/>
                <a:uLnTx/>
                <a:uFillTx/>
              </a:rPr>
              <a:t> Learners will communicate the four domains of the Interprofessional Education Collaborative (IPEC Core Competencies for Interprofessional Collaborative Practice) and explain the value and goals of IPE.</a:t>
            </a:r>
          </a:p>
          <a:p>
            <a:pPr marL="457200" marR="0" lvl="0" indent="-457200" defTabSz="914400" rtl="0" eaLnBrk="1" fontAlgn="auto" latinLnBrk="0" hangingPunct="1">
              <a:spcBef>
                <a:spcPts val="1800"/>
              </a:spcBef>
              <a:spcAft>
                <a:spcPts val="0"/>
              </a:spcAft>
              <a:buClrTx/>
              <a:buSzTx/>
              <a:buFont typeface="+mj-lt"/>
              <a:buAutoNum type="arabicPeriod"/>
              <a:tabLst/>
              <a:defRPr/>
            </a:pPr>
            <a:endParaRPr lang="en-US" dirty="0"/>
          </a:p>
          <a:p>
            <a:pPr marL="457200" marR="0" lvl="0" indent="-457200" defTabSz="914400" rtl="0" eaLnBrk="1" fontAlgn="auto" latinLnBrk="0" hangingPunct="1">
              <a:spcBef>
                <a:spcPts val="1800"/>
              </a:spcBef>
              <a:spcAft>
                <a:spcPts val="0"/>
              </a:spcAft>
              <a:buClrTx/>
              <a:buSzTx/>
              <a:buFont typeface="+mj-lt"/>
              <a:buAutoNum type="arabicPeriod"/>
              <a:tabLst/>
              <a:defRPr/>
            </a:pPr>
            <a:endParaRPr kumimoji="0" lang="en-US" b="0" i="0" u="none" strike="noStrike" kern="1200" cap="none" spc="0" normalizeH="0" baseline="0" noProof="0" dirty="0">
              <a:ln>
                <a:noFill/>
              </a:ln>
              <a:effectLst/>
              <a:uLnTx/>
              <a:uFillTx/>
            </a:endParaRPr>
          </a:p>
          <a:p>
            <a:endParaRPr lang="en-US" dirty="0"/>
          </a:p>
        </p:txBody>
      </p:sp>
      <p:pic>
        <p:nvPicPr>
          <p:cNvPr id="5" name="Picture 4">
            <a:extLst>
              <a:ext uri="{FF2B5EF4-FFF2-40B4-BE49-F238E27FC236}">
                <a16:creationId xmlns:a16="http://schemas.microsoft.com/office/drawing/2014/main" id="{B07D8B1B-EF97-8FBD-3C7C-59FF0C18D974}"/>
              </a:ext>
            </a:extLst>
          </p:cNvPr>
          <p:cNvPicPr>
            <a:picLocks noChangeAspect="1"/>
          </p:cNvPicPr>
          <p:nvPr/>
        </p:nvPicPr>
        <p:blipFill>
          <a:blip r:embed="rId3"/>
          <a:stretch>
            <a:fillRect/>
          </a:stretch>
        </p:blipFill>
        <p:spPr>
          <a:xfrm>
            <a:off x="6000750" y="456719"/>
            <a:ext cx="6118225" cy="3410911"/>
          </a:xfrm>
          <a:prstGeom prst="rect">
            <a:avLst/>
          </a:prstGeom>
          <a:noFill/>
        </p:spPr>
      </p:pic>
      <p:sp>
        <p:nvSpPr>
          <p:cNvPr id="7" name="TextBox 6">
            <a:extLst>
              <a:ext uri="{FF2B5EF4-FFF2-40B4-BE49-F238E27FC236}">
                <a16:creationId xmlns:a16="http://schemas.microsoft.com/office/drawing/2014/main" id="{844B29DA-A6B8-57E3-1DDA-DA0847417DE3}"/>
              </a:ext>
            </a:extLst>
          </p:cNvPr>
          <p:cNvSpPr txBox="1"/>
          <p:nvPr/>
        </p:nvSpPr>
        <p:spPr>
          <a:xfrm>
            <a:off x="6760435" y="4833600"/>
            <a:ext cx="5273040" cy="1551194"/>
          </a:xfrm>
          <a:prstGeom prst="rect">
            <a:avLst/>
          </a:prstGeom>
          <a:noFill/>
        </p:spPr>
        <p:txBody>
          <a:bodyPr wrap="square" rtlCol="0">
            <a:spAutoFit/>
          </a:bodyPr>
          <a:lstStyle/>
          <a:p>
            <a:pPr>
              <a:lnSpc>
                <a:spcPct val="90000"/>
              </a:lnSpc>
              <a:spcBef>
                <a:spcPts val="1800"/>
              </a:spcBef>
              <a:buFont typeface="Arial" panose="020B0604020202020204" pitchFamily="34" charset="0"/>
            </a:pPr>
            <a:r>
              <a:rPr lang="en-US" b="1" dirty="0">
                <a:solidFill>
                  <a:schemeClr val="bg1"/>
                </a:solidFill>
              </a:rPr>
              <a:t>Assignment:</a:t>
            </a:r>
          </a:p>
          <a:p>
            <a:pPr marL="342900" indent="-342900">
              <a:lnSpc>
                <a:spcPct val="90000"/>
              </a:lnSpc>
              <a:spcBef>
                <a:spcPts val="1800"/>
              </a:spcBef>
              <a:buFont typeface="Arial" panose="020B0604020202020204" pitchFamily="34" charset="0"/>
              <a:buChar char="•"/>
            </a:pPr>
            <a:r>
              <a:rPr lang="en-US" dirty="0">
                <a:solidFill>
                  <a:schemeClr val="accent1">
                    <a:lumMod val="50000"/>
                  </a:schemeClr>
                </a:solidFill>
              </a:rPr>
              <a:t>Introduction Post &amp; Discussion Board: </a:t>
            </a:r>
          </a:p>
          <a:p>
            <a:pPr marL="285750" indent="-285750">
              <a:lnSpc>
                <a:spcPct val="90000"/>
              </a:lnSpc>
              <a:spcBef>
                <a:spcPts val="1800"/>
              </a:spcBef>
              <a:buFont typeface="Wingdings" panose="05000000000000000000" pitchFamily="2" charset="2"/>
              <a:buChar char="Ø"/>
            </a:pPr>
            <a:r>
              <a:rPr lang="en-US" dirty="0">
                <a:solidFill>
                  <a:schemeClr val="accent1">
                    <a:lumMod val="50000"/>
                  </a:schemeClr>
                </a:solidFill>
              </a:rPr>
              <a:t>	What is the purpose and/or benefit of 	Interprofessional Education?</a:t>
            </a:r>
          </a:p>
        </p:txBody>
      </p:sp>
    </p:spTree>
    <p:extLst>
      <p:ext uri="{BB962C8B-B14F-4D97-AF65-F5344CB8AC3E}">
        <p14:creationId xmlns:p14="http://schemas.microsoft.com/office/powerpoint/2010/main" val="9391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D87D-B1F6-86B2-C05E-64416C477C43}"/>
              </a:ext>
            </a:extLst>
          </p:cNvPr>
          <p:cNvSpPr>
            <a:spLocks noGrp="1"/>
          </p:cNvSpPr>
          <p:nvPr>
            <p:ph type="title"/>
          </p:nvPr>
        </p:nvSpPr>
        <p:spPr/>
        <p:txBody>
          <a:bodyPr/>
          <a:lstStyle/>
          <a:p>
            <a:r>
              <a:rPr lang="en-US" dirty="0"/>
              <a:t>Values &amp; Ethics Part 1</a:t>
            </a:r>
          </a:p>
        </p:txBody>
      </p:sp>
      <p:sp>
        <p:nvSpPr>
          <p:cNvPr id="3" name="Content Placeholder 2">
            <a:extLst>
              <a:ext uri="{FF2B5EF4-FFF2-40B4-BE49-F238E27FC236}">
                <a16:creationId xmlns:a16="http://schemas.microsoft.com/office/drawing/2014/main" id="{9954FBD6-590B-0A8B-BCCF-58624CD2BA7E}"/>
              </a:ext>
            </a:extLst>
          </p:cNvPr>
          <p:cNvSpPr>
            <a:spLocks noGrp="1"/>
          </p:cNvSpPr>
          <p:nvPr>
            <p:ph sz="quarter" idx="14"/>
          </p:nvPr>
        </p:nvSpPr>
        <p:spPr>
          <a:xfrm>
            <a:off x="7132280" y="585450"/>
            <a:ext cx="2825115" cy="1945550"/>
          </a:xfrm>
        </p:spPr>
        <p:txBody>
          <a:bodyPr/>
          <a:lstStyle/>
          <a:p>
            <a:endParaRPr lang="en-US" dirty="0"/>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9450F3B4-4A9F-C3D6-1A3C-8CF76495F2E3}"/>
              </a:ext>
            </a:extLst>
          </p:cNvPr>
          <p:cNvSpPr>
            <a:spLocks noGrp="1"/>
          </p:cNvSpPr>
          <p:nvPr>
            <p:ph sz="quarter" idx="13"/>
          </p:nvPr>
        </p:nvSpPr>
        <p:spPr>
          <a:xfrm>
            <a:off x="7061679" y="1558225"/>
            <a:ext cx="4879649" cy="3999060"/>
          </a:xfrm>
        </p:spPr>
        <p:txBody>
          <a:bodyPr/>
          <a:lstStyle/>
          <a:p>
            <a:r>
              <a:rPr lang="en-US" dirty="0">
                <a:solidFill>
                  <a:schemeClr val="tx2">
                    <a:lumMod val="75000"/>
                  </a:schemeClr>
                </a:solidFill>
                <a:latin typeface="Aptos" panose="020B0004020202020204" pitchFamily="34" charset="0"/>
                <a:ea typeface="Aptos" panose="020B0004020202020204" pitchFamily="34" charset="0"/>
                <a:cs typeface="Times New Roman" panose="02020603050405020304" pitchFamily="18" charset="0"/>
              </a:rPr>
              <a:t>S</a:t>
            </a:r>
            <a:r>
              <a:rPr lang="en-US"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rPr>
              <a:t>tudents will explore key concepts that promote valuing others, fostering trust, and practicing compassion in the workplace. By focusing on building a just culture and a respectful environment, students will learn strategies to support well-being and contribute to a positive, inclusive professional setting. </a:t>
            </a:r>
            <a:endParaRPr lang="en-US" sz="1800" b="1" dirty="0">
              <a:solidFill>
                <a:schemeClr val="tx2">
                  <a:lumMod val="75000"/>
                </a:schemeClr>
              </a:solidFill>
              <a:latin typeface="Aptos" panose="020B0004020202020204" pitchFamily="34" charset="0"/>
              <a:ea typeface="Aptos" panose="020B0004020202020204" pitchFamily="34" charset="0"/>
              <a:cs typeface="Times New Roman" panose="02020603050405020304" pitchFamily="18" charset="0"/>
            </a:endParaRPr>
          </a:p>
          <a:p>
            <a:r>
              <a:rPr lang="en-US" sz="1800" b="1"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rPr>
              <a:t>(bias, cultural competence, </a:t>
            </a:r>
            <a:r>
              <a:rPr lang="en-US" sz="1800" b="1" dirty="0">
                <a:solidFill>
                  <a:schemeClr val="tx2">
                    <a:lumMod val="75000"/>
                  </a:schemeClr>
                </a:solidFill>
                <a:latin typeface="Aptos" panose="020B0004020202020204" pitchFamily="34" charset="0"/>
                <a:ea typeface="Aptos" panose="020B0004020202020204" pitchFamily="34" charset="0"/>
                <a:cs typeface="Times New Roman" panose="02020603050405020304" pitchFamily="18" charset="0"/>
              </a:rPr>
              <a:t>cultural h</a:t>
            </a:r>
            <a:r>
              <a:rPr lang="en-US" sz="1800" b="1"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rPr>
              <a:t>umility, </a:t>
            </a:r>
            <a:r>
              <a:rPr lang="en-US" sz="1800" b="1" dirty="0">
                <a:solidFill>
                  <a:schemeClr val="tx2">
                    <a:lumMod val="75000"/>
                  </a:schemeClr>
                </a:solidFill>
                <a:latin typeface="Aptos" panose="020B0004020202020204" pitchFamily="34" charset="0"/>
                <a:ea typeface="Aptos" panose="020B0004020202020204" pitchFamily="34" charset="0"/>
                <a:cs typeface="Times New Roman" panose="02020603050405020304" pitchFamily="18" charset="0"/>
              </a:rPr>
              <a:t>e</a:t>
            </a:r>
            <a:r>
              <a:rPr lang="en-US" sz="1800" b="1"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rPr>
              <a:t>thics &amp; values)</a:t>
            </a:r>
            <a:endParaRPr lang="en-US" b="1" dirty="0">
              <a:solidFill>
                <a:schemeClr val="tx2">
                  <a:lumMod val="75000"/>
                </a:schemeClr>
              </a:solidFill>
            </a:endParaRPr>
          </a:p>
        </p:txBody>
      </p:sp>
      <p:pic>
        <p:nvPicPr>
          <p:cNvPr id="5" name="Picture 4">
            <a:extLst>
              <a:ext uri="{FF2B5EF4-FFF2-40B4-BE49-F238E27FC236}">
                <a16:creationId xmlns:a16="http://schemas.microsoft.com/office/drawing/2014/main" id="{D339991A-2A88-DD9C-6DAA-5C370B22E731}"/>
              </a:ext>
            </a:extLst>
          </p:cNvPr>
          <p:cNvPicPr>
            <a:picLocks noChangeAspect="1"/>
          </p:cNvPicPr>
          <p:nvPr/>
        </p:nvPicPr>
        <p:blipFill>
          <a:blip r:embed="rId3"/>
          <a:stretch>
            <a:fillRect/>
          </a:stretch>
        </p:blipFill>
        <p:spPr>
          <a:xfrm>
            <a:off x="712155" y="585450"/>
            <a:ext cx="5061519" cy="2843550"/>
          </a:xfrm>
          <a:prstGeom prst="rect">
            <a:avLst/>
          </a:prstGeom>
        </p:spPr>
      </p:pic>
    </p:spTree>
    <p:extLst>
      <p:ext uri="{BB962C8B-B14F-4D97-AF65-F5344CB8AC3E}">
        <p14:creationId xmlns:p14="http://schemas.microsoft.com/office/powerpoint/2010/main" val="1415589180"/>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schemas.microsoft.com/office/infopath/2007/PartnerControls"/>
    <ds:schemaRef ds:uri="http://schemas.microsoft.com/office/2006/metadata/properties"/>
    <ds:schemaRef ds:uri="http://purl.org/dc/dcmitype/"/>
    <ds:schemaRef ds:uri="http://schemas.microsoft.com/sharepoint/v3"/>
    <ds:schemaRef ds:uri="16c05727-aa75-4e4a-9b5f-8a80a1165891"/>
    <ds:schemaRef ds:uri="http://schemas.microsoft.com/office/2006/documentManagement/types"/>
    <ds:schemaRef ds:uri="71af3243-3dd4-4a8d-8c0d-dd76da1f02a5"/>
    <ds:schemaRef ds:uri="http://purl.org/dc/terms/"/>
    <ds:schemaRef ds:uri="230e9df3-be65-4c73-a93b-d1236ebd677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{4CED9EF9-95AC-4861-995E-0BF54C422E1A}tf78853419_win32</Template>
  <TotalTime>9269</TotalTime>
  <Words>3125</Words>
  <Application>Microsoft Office PowerPoint</Application>
  <PresentationFormat>Widescreen</PresentationFormat>
  <Paragraphs>188</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Franklin Gothic Book</vt:lpstr>
      <vt:lpstr>Franklin Gothic Demi</vt:lpstr>
      <vt:lpstr>Roboto</vt:lpstr>
      <vt:lpstr>Symbol</vt:lpstr>
      <vt:lpstr>Wingdings</vt:lpstr>
      <vt:lpstr>Custom</vt:lpstr>
      <vt:lpstr>SPHL 6000 Fundamentals of Interprofessional Collaboration &amp; Practice</vt:lpstr>
      <vt:lpstr>Interprofessional Education- 2 phases</vt:lpstr>
      <vt:lpstr>CEPH Foundational Competency #21:</vt:lpstr>
      <vt:lpstr>Interprofessional Education Collaborative (IPEC)</vt:lpstr>
      <vt:lpstr>SPHL 6000 Learning Objectives   </vt:lpstr>
      <vt:lpstr>IPE Modules Six Interactive Modules</vt:lpstr>
      <vt:lpstr>Course Assignments  Each week, assignments are structured around a specific module that is  designed to address one or more of the IPEC Core Competencies.  </vt:lpstr>
      <vt:lpstr>Introduction to Interprofessional Education</vt:lpstr>
      <vt:lpstr>Values &amp; Ethics Part 1</vt:lpstr>
      <vt:lpstr>Values &amp; Ethics Part 2</vt:lpstr>
      <vt:lpstr>Key Assignment: Implicit Bias Reflection Essay</vt:lpstr>
      <vt:lpstr>Communication</vt:lpstr>
      <vt:lpstr>Key Assignment: Active Listening Activity</vt:lpstr>
      <vt:lpstr>Roles and Responsibilities</vt:lpstr>
      <vt:lpstr>Key Assignment: Public Health Assessment  Elevator Speech</vt:lpstr>
      <vt:lpstr>Teams &amp; Teamwork</vt:lpstr>
      <vt:lpstr>Teams &amp; Team Work</vt:lpstr>
      <vt:lpstr>Final Reflection Essay</vt:lpstr>
      <vt:lpstr>Outside of the Classroom IPE Activities</vt:lpstr>
      <vt:lpstr>Overall, SPHL 6000 Prepares Students for…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Valenzuela, Nichole M</dc:creator>
  <cp:lastModifiedBy>Valenzuela, Nichole M</cp:lastModifiedBy>
  <cp:revision>16</cp:revision>
  <dcterms:created xsi:type="dcterms:W3CDTF">2025-02-13T17:41:17Z</dcterms:created>
  <dcterms:modified xsi:type="dcterms:W3CDTF">2025-07-01T16:28:19Z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